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Classic Bold" charset="1" panose="00000800000000000000"/>
      <p:regular r:id="rId18"/>
    </p:embeddedFont>
    <p:embeddedFont>
      <p:font typeface="Montserrat Classic" charset="1" panose="00000500000000000000"/>
      <p:regular r:id="rId19"/>
    </p:embeddedFont>
    <p:embeddedFont>
      <p:font typeface="Canva Sans" charset="1" panose="020B0503030501040103"/>
      <p:regular r:id="rId20"/>
    </p:embeddedFont>
    <p:embeddedFont>
      <p:font typeface="Montserrat Bold" charset="1" panose="00000800000000000000"/>
      <p:regular r:id="rId21"/>
    </p:embeddedFont>
    <p:embeddedFont>
      <p:font typeface="Montserrat" charset="1" panose="00000500000000000000"/>
      <p:regular r:id="rId22"/>
    </p:embeddedFont>
    <p:embeddedFont>
      <p:font typeface="Canva Sans Bold" charset="1" panose="020B0803030501040103"/>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2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svg" Type="http://schemas.openxmlformats.org/officeDocument/2006/relationships/image"/><Relationship Id="rId4" Target="../media/image4.png" Type="http://schemas.openxmlformats.org/officeDocument/2006/relationships/image"/><Relationship Id="rId5"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16.png" Type="http://schemas.openxmlformats.org/officeDocument/2006/relationships/image"/><Relationship Id="rId12" Target="../media/image17.svg" Type="http://schemas.openxmlformats.org/officeDocument/2006/relationships/image"/><Relationship Id="rId2" Target="../media/image7.png" Type="http://schemas.openxmlformats.org/officeDocument/2006/relationships/image"/><Relationship Id="rId3" Target="../media/image8.svg" Type="http://schemas.openxmlformats.org/officeDocument/2006/relationships/image"/><Relationship Id="rId4" Target="../media/image9.jpeg" Type="http://schemas.openxmlformats.org/officeDocument/2006/relationships/image"/><Relationship Id="rId5" Target="../media/image10.png" Type="http://schemas.openxmlformats.org/officeDocument/2006/relationships/image"/><Relationship Id="rId6" Target="../media/image11.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4.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jpeg" Type="http://schemas.openxmlformats.org/officeDocument/2006/relationships/image"/><Relationship Id="rId4" Target="../media/image20.png" Type="http://schemas.openxmlformats.org/officeDocument/2006/relationships/image"/><Relationship Id="rId5" Target="../media/image21.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 Id="rId4" Target="../media/image24.png" Type="http://schemas.openxmlformats.org/officeDocument/2006/relationships/image"/><Relationship Id="rId5" Target="../media/image2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https://public.tableau.com/app/profile/lucie.stenger/viz/Tableau_Telco_customers/ServicesUsageandTenure?publish=yes" TargetMode="External" Type="http://schemas.openxmlformats.org/officeDocument/2006/relationships/hyperlink"/></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grpSp>
        <p:nvGrpSpPr>
          <p:cNvPr name="Group 3" id="3"/>
          <p:cNvGrpSpPr/>
          <p:nvPr/>
        </p:nvGrpSpPr>
        <p:grpSpPr>
          <a:xfrm rot="0">
            <a:off x="-433856" y="-940171"/>
            <a:ext cx="8746495" cy="12167343"/>
            <a:chOff x="0" y="0"/>
            <a:chExt cx="2303604" cy="3204568"/>
          </a:xfrm>
        </p:grpSpPr>
        <p:sp>
          <p:nvSpPr>
            <p:cNvPr name="Freeform 4" id="4"/>
            <p:cNvSpPr/>
            <p:nvPr/>
          </p:nvSpPr>
          <p:spPr>
            <a:xfrm flipH="false" flipV="false" rot="0">
              <a:off x="0" y="0"/>
              <a:ext cx="2303604" cy="3204568"/>
            </a:xfrm>
            <a:custGeom>
              <a:avLst/>
              <a:gdLst/>
              <a:ahLst/>
              <a:cxnLst/>
              <a:rect r="r" b="b" t="t" l="l"/>
              <a:pathLst>
                <a:path h="3204568" w="2303604">
                  <a:moveTo>
                    <a:pt x="0" y="0"/>
                  </a:moveTo>
                  <a:lnTo>
                    <a:pt x="2303604" y="0"/>
                  </a:lnTo>
                  <a:lnTo>
                    <a:pt x="2303604" y="3204568"/>
                  </a:lnTo>
                  <a:lnTo>
                    <a:pt x="0" y="3204568"/>
                  </a:lnTo>
                  <a:close/>
                </a:path>
              </a:pathLst>
            </a:custGeom>
            <a:solidFill>
              <a:srgbClr val="FFFFFF"/>
            </a:solidFill>
          </p:spPr>
        </p:sp>
        <p:sp>
          <p:nvSpPr>
            <p:cNvPr name="TextBox 5" id="5"/>
            <p:cNvSpPr txBox="true"/>
            <p:nvPr/>
          </p:nvSpPr>
          <p:spPr>
            <a:xfrm>
              <a:off x="0" y="-47625"/>
              <a:ext cx="2303604" cy="3252193"/>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972475" y="2009325"/>
            <a:ext cx="899758" cy="899758"/>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E0D0"/>
            </a:solidFill>
          </p:spPr>
        </p:sp>
        <p:sp>
          <p:nvSpPr>
            <p:cNvPr name="TextBox 8" id="8"/>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5400000">
            <a:off x="4293567"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972475" y="2000361"/>
            <a:ext cx="899758" cy="591072"/>
          </a:xfrm>
          <a:custGeom>
            <a:avLst/>
            <a:gdLst/>
            <a:ahLst/>
            <a:cxnLst/>
            <a:rect r="r" b="b" t="t" l="l"/>
            <a:pathLst>
              <a:path h="591072" w="899758">
                <a:moveTo>
                  <a:pt x="0" y="0"/>
                </a:moveTo>
                <a:lnTo>
                  <a:pt x="899758" y="0"/>
                </a:lnTo>
                <a:lnTo>
                  <a:pt x="899758" y="591072"/>
                </a:lnTo>
                <a:lnTo>
                  <a:pt x="0" y="5910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1313794" y="3299750"/>
            <a:ext cx="6930950" cy="1513885"/>
          </a:xfrm>
          <a:prstGeom prst="rect">
            <a:avLst/>
          </a:prstGeom>
        </p:spPr>
        <p:txBody>
          <a:bodyPr anchor="t" rtlCol="false" tIns="0" lIns="0" bIns="0" rIns="0">
            <a:spAutoFit/>
          </a:bodyPr>
          <a:lstStyle/>
          <a:p>
            <a:pPr algn="l">
              <a:lnSpc>
                <a:spcPts val="11991"/>
              </a:lnSpc>
            </a:pPr>
            <a:r>
              <a:rPr lang="en-US" sz="9992" spc="359" b="true">
                <a:solidFill>
                  <a:srgbClr val="40E0D0"/>
                </a:solidFill>
                <a:latin typeface="Montserrat Classic Bold"/>
                <a:ea typeface="Montserrat Classic Bold"/>
                <a:cs typeface="Montserrat Classic Bold"/>
                <a:sym typeface="Montserrat Classic Bold"/>
              </a:rPr>
              <a:t>Customer</a:t>
            </a:r>
          </a:p>
        </p:txBody>
      </p:sp>
      <p:sp>
        <p:nvSpPr>
          <p:cNvPr name="TextBox 12" id="12"/>
          <p:cNvSpPr txBox="true"/>
          <p:nvPr/>
        </p:nvSpPr>
        <p:spPr>
          <a:xfrm rot="0">
            <a:off x="1313794" y="4872410"/>
            <a:ext cx="8807132" cy="2384241"/>
          </a:xfrm>
          <a:prstGeom prst="rect">
            <a:avLst/>
          </a:prstGeom>
        </p:spPr>
        <p:txBody>
          <a:bodyPr anchor="t" rtlCol="false" tIns="0" lIns="0" bIns="0" rIns="0">
            <a:spAutoFit/>
          </a:bodyPr>
          <a:lstStyle/>
          <a:p>
            <a:pPr algn="l">
              <a:lnSpc>
                <a:spcPts val="18791"/>
              </a:lnSpc>
            </a:pPr>
            <a:r>
              <a:rPr lang="en-US" sz="15659" spc="109" b="true">
                <a:solidFill>
                  <a:srgbClr val="588C87"/>
                </a:solidFill>
                <a:latin typeface="Montserrat Classic Bold"/>
                <a:ea typeface="Montserrat Classic Bold"/>
                <a:cs typeface="Montserrat Classic Bold"/>
                <a:sym typeface="Montserrat Classic Bold"/>
              </a:rPr>
              <a:t>Churn</a:t>
            </a:r>
          </a:p>
        </p:txBody>
      </p:sp>
      <p:sp>
        <p:nvSpPr>
          <p:cNvPr name="TextBox 13" id="13"/>
          <p:cNvSpPr txBox="true"/>
          <p:nvPr/>
        </p:nvSpPr>
        <p:spPr>
          <a:xfrm rot="0">
            <a:off x="2247728" y="2018850"/>
            <a:ext cx="2167395" cy="835407"/>
          </a:xfrm>
          <a:prstGeom prst="rect">
            <a:avLst/>
          </a:prstGeom>
        </p:spPr>
        <p:txBody>
          <a:bodyPr anchor="t" rtlCol="false" tIns="0" lIns="0" bIns="0" rIns="0">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Telco Company</a:t>
            </a:r>
          </a:p>
        </p:txBody>
      </p:sp>
      <p:sp>
        <p:nvSpPr>
          <p:cNvPr name="TextBox 14" id="14"/>
          <p:cNvSpPr txBox="true"/>
          <p:nvPr/>
        </p:nvSpPr>
        <p:spPr>
          <a:xfrm rot="0">
            <a:off x="233978" y="9475976"/>
            <a:ext cx="9203089" cy="4483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Lucie Stenger - Ironhack Bootcamp - October 2024 </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588C87"/>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1340136"/>
            <a:ext cx="12451031" cy="7677407"/>
            <a:chOff x="0" y="0"/>
            <a:chExt cx="3279284" cy="2022033"/>
          </a:xfrm>
        </p:grpSpPr>
        <p:sp>
          <p:nvSpPr>
            <p:cNvPr name="Freeform 8" id="8"/>
            <p:cNvSpPr/>
            <p:nvPr/>
          </p:nvSpPr>
          <p:spPr>
            <a:xfrm flipH="false" flipV="false" rot="0">
              <a:off x="0" y="0"/>
              <a:ext cx="3279284" cy="2022033"/>
            </a:xfrm>
            <a:custGeom>
              <a:avLst/>
              <a:gdLst/>
              <a:ahLst/>
              <a:cxnLst/>
              <a:rect r="r" b="b" t="t" l="l"/>
              <a:pathLst>
                <a:path h="2022033" w="3279284">
                  <a:moveTo>
                    <a:pt x="9949" y="0"/>
                  </a:moveTo>
                  <a:lnTo>
                    <a:pt x="3269335" y="0"/>
                  </a:lnTo>
                  <a:cubicBezTo>
                    <a:pt x="3274830" y="0"/>
                    <a:pt x="3279284" y="4454"/>
                    <a:pt x="3279284" y="9949"/>
                  </a:cubicBezTo>
                  <a:lnTo>
                    <a:pt x="3279284" y="2012085"/>
                  </a:lnTo>
                  <a:cubicBezTo>
                    <a:pt x="3279284" y="2017579"/>
                    <a:pt x="3274830" y="2022033"/>
                    <a:pt x="3269335" y="2022033"/>
                  </a:cubicBezTo>
                  <a:lnTo>
                    <a:pt x="9949" y="2022033"/>
                  </a:lnTo>
                  <a:cubicBezTo>
                    <a:pt x="4454" y="2022033"/>
                    <a:pt x="0" y="2017579"/>
                    <a:pt x="0" y="2012085"/>
                  </a:cubicBezTo>
                  <a:lnTo>
                    <a:pt x="0" y="9949"/>
                  </a:lnTo>
                  <a:cubicBezTo>
                    <a:pt x="0" y="4454"/>
                    <a:pt x="4454" y="0"/>
                    <a:pt x="9949" y="0"/>
                  </a:cubicBezTo>
                  <a:close/>
                </a:path>
              </a:pathLst>
            </a:custGeom>
            <a:solidFill>
              <a:srgbClr val="FFFFFF"/>
            </a:solidFill>
          </p:spPr>
        </p:sp>
        <p:sp>
          <p:nvSpPr>
            <p:cNvPr name="TextBox 9" id="9"/>
            <p:cNvSpPr txBox="true"/>
            <p:nvPr/>
          </p:nvSpPr>
          <p:spPr>
            <a:xfrm>
              <a:off x="0" y="-47625"/>
              <a:ext cx="3279284" cy="2069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879378" y="9017543"/>
            <a:ext cx="12451031" cy="1269457"/>
          </a:xfrm>
          <a:custGeom>
            <a:avLst/>
            <a:gdLst/>
            <a:ahLst/>
            <a:cxnLst/>
            <a:rect r="r" b="b" t="t" l="l"/>
            <a:pathLst>
              <a:path h="1269457" w="12451031">
                <a:moveTo>
                  <a:pt x="0" y="0"/>
                </a:moveTo>
                <a:lnTo>
                  <a:pt x="12451030" y="0"/>
                </a:lnTo>
                <a:lnTo>
                  <a:pt x="12451030" y="1269457"/>
                </a:lnTo>
                <a:lnTo>
                  <a:pt x="0" y="1269457"/>
                </a:lnTo>
                <a:lnTo>
                  <a:pt x="0" y="0"/>
                </a:lnTo>
                <a:close/>
              </a:path>
            </a:pathLst>
          </a:custGeom>
          <a:blipFill>
            <a:blip r:embed="rId5">
              <a:alphaModFix amt="89000"/>
            </a:blip>
            <a:stretch>
              <a:fillRect l="0" t="-1557" r="0" b="-180426"/>
            </a:stretch>
          </a:blipFill>
        </p:spPr>
      </p:sp>
      <p:sp>
        <p:nvSpPr>
          <p:cNvPr name="AutoShape 11" id="11"/>
          <p:cNvSpPr/>
          <p:nvPr/>
        </p:nvSpPr>
        <p:spPr>
          <a:xfrm>
            <a:off x="2879378" y="2611934"/>
            <a:ext cx="12451031"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3787706" y="1675646"/>
            <a:ext cx="8064668"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Recommendations</a:t>
            </a:r>
          </a:p>
        </p:txBody>
      </p:sp>
      <p:sp>
        <p:nvSpPr>
          <p:cNvPr name="TextBox 13" id="13"/>
          <p:cNvSpPr txBox="true"/>
          <p:nvPr/>
        </p:nvSpPr>
        <p:spPr>
          <a:xfrm rot="0">
            <a:off x="3173469" y="2761370"/>
            <a:ext cx="11862849" cy="6049586"/>
          </a:xfrm>
          <a:prstGeom prst="rect">
            <a:avLst/>
          </a:prstGeom>
        </p:spPr>
        <p:txBody>
          <a:bodyPr anchor="t" rtlCol="false" tIns="0" lIns="0" bIns="0" rIns="0">
            <a:spAutoFit/>
          </a:bodyPr>
          <a:lstStyle/>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Churn prevention:</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All clusters</a:t>
            </a:r>
            <a:r>
              <a:rPr lang="en-US" sz="2400" spc="108">
                <a:solidFill>
                  <a:srgbClr val="2A2E3A"/>
                </a:solidFill>
                <a:latin typeface="Montserrat Classic"/>
                <a:ea typeface="Montserrat Classic"/>
                <a:cs typeface="Montserrat Classic"/>
                <a:sym typeface="Montserrat Classic"/>
              </a:rPr>
              <a:t>: Retain sernior citizens with personalised offers.</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0</a:t>
            </a:r>
            <a:r>
              <a:rPr lang="en-US" sz="2400" spc="108">
                <a:solidFill>
                  <a:srgbClr val="2A2E3A"/>
                </a:solidFill>
                <a:latin typeface="Montserrat Classic"/>
                <a:ea typeface="Montserrat Classic"/>
                <a:cs typeface="Montserrat Classic"/>
                <a:sym typeface="Montserrat Classic"/>
              </a:rPr>
              <a:t>: Retain customers with specific offers on additional internet service when using Fiber Optic, especially Online Backup and Device Protection. Intensify these offers in the first year of subscription.</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2:</a:t>
            </a:r>
            <a:r>
              <a:rPr lang="en-US" sz="2400" spc="108">
                <a:solidFill>
                  <a:srgbClr val="2A2E3A"/>
                </a:solidFill>
                <a:latin typeface="Montserrat Classic"/>
                <a:ea typeface="Montserrat Classic"/>
                <a:cs typeface="Montserrat Classic"/>
                <a:sym typeface="Montserrat Classic"/>
              </a:rPr>
              <a:t> Run special offer on Tech Support. </a:t>
            </a:r>
          </a:p>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Loyalty program</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1</a:t>
            </a:r>
            <a:r>
              <a:rPr lang="en-US" sz="2400" spc="108">
                <a:solidFill>
                  <a:srgbClr val="2A2E3A"/>
                </a:solidFill>
                <a:latin typeface="Montserrat Classic"/>
                <a:ea typeface="Montserrat Classic"/>
                <a:cs typeface="Montserrat Classic"/>
                <a:sym typeface="Montserrat Classic"/>
              </a:rPr>
              <a:t>: Reward customers to maintain engagement.</a:t>
            </a:r>
          </a:p>
          <a:p>
            <a:pPr algn="l" marL="756648" indent="-378324" lvl="1">
              <a:lnSpc>
                <a:spcPts val="4906"/>
              </a:lnSpc>
              <a:buFont typeface="Arial"/>
              <a:buChar char="•"/>
            </a:pPr>
            <a:r>
              <a:rPr lang="en-US" sz="3504" spc="157">
                <a:solidFill>
                  <a:srgbClr val="2A2E3A"/>
                </a:solidFill>
                <a:latin typeface="Montserrat Classic"/>
                <a:ea typeface="Montserrat Classic"/>
                <a:cs typeface="Montserrat Classic"/>
                <a:sym typeface="Montserrat Classic"/>
              </a:rPr>
              <a:t>Upselling</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All clusters</a:t>
            </a:r>
            <a:r>
              <a:rPr lang="en-US" sz="2400" spc="108">
                <a:solidFill>
                  <a:srgbClr val="2A2E3A"/>
                </a:solidFill>
                <a:latin typeface="Montserrat Classic"/>
                <a:ea typeface="Montserrat Classic"/>
                <a:cs typeface="Montserrat Classic"/>
                <a:sym typeface="Montserrat Classic"/>
              </a:rPr>
              <a:t>: Run incentive to subscribe to multiple telephone lines. </a:t>
            </a:r>
          </a:p>
          <a:p>
            <a:pPr algn="l" marL="1036320" indent="-345440" lvl="2">
              <a:lnSpc>
                <a:spcPts val="3359"/>
              </a:lnSpc>
              <a:buFont typeface="Arial"/>
              <a:buChar char="⚬"/>
            </a:pPr>
            <a:r>
              <a:rPr lang="en-US" b="true" sz="2400" spc="108">
                <a:solidFill>
                  <a:srgbClr val="2A2E3A"/>
                </a:solidFill>
                <a:latin typeface="Montserrat Classic Bold"/>
                <a:ea typeface="Montserrat Classic Bold"/>
                <a:cs typeface="Montserrat Classic Bold"/>
                <a:sym typeface="Montserrat Classic Bold"/>
              </a:rPr>
              <a:t>Cluster 1</a:t>
            </a:r>
            <a:r>
              <a:rPr lang="en-US" sz="2400" spc="108">
                <a:solidFill>
                  <a:srgbClr val="2A2E3A"/>
                </a:solidFill>
                <a:latin typeface="Montserrat Classic"/>
                <a:ea typeface="Montserrat Classic"/>
                <a:cs typeface="Montserrat Classic"/>
                <a:sym typeface="Montserrat Classic"/>
              </a:rPr>
              <a:t>: Offer service upgrades, such as internet services.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Freeform 3" id="3"/>
          <p:cNvSpPr/>
          <p:nvPr/>
        </p:nvSpPr>
        <p:spPr>
          <a:xfrm flipH="false" flipV="false" rot="5400000">
            <a:off x="1496511" y="2291195"/>
            <a:ext cx="10287000" cy="5704609"/>
          </a:xfrm>
          <a:custGeom>
            <a:avLst/>
            <a:gdLst/>
            <a:ahLst/>
            <a:cxnLst/>
            <a:rect r="r" b="b" t="t" l="l"/>
            <a:pathLst>
              <a:path h="5704609" w="10287000">
                <a:moveTo>
                  <a:pt x="0" y="0"/>
                </a:moveTo>
                <a:lnTo>
                  <a:pt x="10287000" y="0"/>
                </a:lnTo>
                <a:lnTo>
                  <a:pt x="10287000" y="5704610"/>
                </a:lnTo>
                <a:lnTo>
                  <a:pt x="0" y="57046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517694" y="-474166"/>
            <a:ext cx="6382202" cy="10956964"/>
            <a:chOff x="0" y="0"/>
            <a:chExt cx="1680909" cy="2885785"/>
          </a:xfrm>
        </p:grpSpPr>
        <p:sp>
          <p:nvSpPr>
            <p:cNvPr name="Freeform 5" id="5"/>
            <p:cNvSpPr/>
            <p:nvPr/>
          </p:nvSpPr>
          <p:spPr>
            <a:xfrm flipH="false" flipV="false" rot="0">
              <a:off x="0" y="0"/>
              <a:ext cx="1680909" cy="2885785"/>
            </a:xfrm>
            <a:custGeom>
              <a:avLst/>
              <a:gdLst/>
              <a:ahLst/>
              <a:cxnLst/>
              <a:rect r="r" b="b" t="t" l="l"/>
              <a:pathLst>
                <a:path h="2885785" w="1680909">
                  <a:moveTo>
                    <a:pt x="0" y="0"/>
                  </a:moveTo>
                  <a:lnTo>
                    <a:pt x="1680909" y="0"/>
                  </a:lnTo>
                  <a:lnTo>
                    <a:pt x="1680909" y="2885785"/>
                  </a:lnTo>
                  <a:lnTo>
                    <a:pt x="0" y="2885785"/>
                  </a:lnTo>
                  <a:close/>
                </a:path>
              </a:pathLst>
            </a:custGeom>
            <a:solidFill>
              <a:srgbClr val="588C87"/>
            </a:solidFill>
            <a:ln cap="sq">
              <a:noFill/>
              <a:prstDash val="solid"/>
              <a:miter/>
            </a:ln>
          </p:spPr>
        </p:sp>
        <p:sp>
          <p:nvSpPr>
            <p:cNvPr name="TextBox 6" id="6"/>
            <p:cNvSpPr txBox="true"/>
            <p:nvPr/>
          </p:nvSpPr>
          <p:spPr>
            <a:xfrm>
              <a:off x="0" y="-47625"/>
              <a:ext cx="1680909" cy="2933410"/>
            </a:xfrm>
            <a:prstGeom prst="rect">
              <a:avLst/>
            </a:prstGeom>
          </p:spPr>
          <p:txBody>
            <a:bodyPr anchor="ctr" rtlCol="false" tIns="50800" lIns="50800" bIns="50800" rIns="50800"/>
            <a:lstStyle/>
            <a:p>
              <a:pPr algn="ctr">
                <a:lnSpc>
                  <a:spcPts val="2659"/>
                </a:lnSpc>
              </a:pPr>
            </a:p>
          </p:txBody>
        </p:sp>
      </p:grpSp>
      <p:grpSp>
        <p:nvGrpSpPr>
          <p:cNvPr name="Group 7" id="7"/>
          <p:cNvGrpSpPr/>
          <p:nvPr/>
        </p:nvGrpSpPr>
        <p:grpSpPr>
          <a:xfrm rot="0">
            <a:off x="2879378" y="1340136"/>
            <a:ext cx="12451031" cy="7677407"/>
            <a:chOff x="0" y="0"/>
            <a:chExt cx="3279284" cy="2022033"/>
          </a:xfrm>
        </p:grpSpPr>
        <p:sp>
          <p:nvSpPr>
            <p:cNvPr name="Freeform 8" id="8"/>
            <p:cNvSpPr/>
            <p:nvPr/>
          </p:nvSpPr>
          <p:spPr>
            <a:xfrm flipH="false" flipV="false" rot="0">
              <a:off x="0" y="0"/>
              <a:ext cx="3279284" cy="2022033"/>
            </a:xfrm>
            <a:custGeom>
              <a:avLst/>
              <a:gdLst/>
              <a:ahLst/>
              <a:cxnLst/>
              <a:rect r="r" b="b" t="t" l="l"/>
              <a:pathLst>
                <a:path h="2022033" w="3279284">
                  <a:moveTo>
                    <a:pt x="9949" y="0"/>
                  </a:moveTo>
                  <a:lnTo>
                    <a:pt x="3269335" y="0"/>
                  </a:lnTo>
                  <a:cubicBezTo>
                    <a:pt x="3274830" y="0"/>
                    <a:pt x="3279284" y="4454"/>
                    <a:pt x="3279284" y="9949"/>
                  </a:cubicBezTo>
                  <a:lnTo>
                    <a:pt x="3279284" y="2012085"/>
                  </a:lnTo>
                  <a:cubicBezTo>
                    <a:pt x="3279284" y="2017579"/>
                    <a:pt x="3274830" y="2022033"/>
                    <a:pt x="3269335" y="2022033"/>
                  </a:cubicBezTo>
                  <a:lnTo>
                    <a:pt x="9949" y="2022033"/>
                  </a:lnTo>
                  <a:cubicBezTo>
                    <a:pt x="4454" y="2022033"/>
                    <a:pt x="0" y="2017579"/>
                    <a:pt x="0" y="2012085"/>
                  </a:cubicBezTo>
                  <a:lnTo>
                    <a:pt x="0" y="9949"/>
                  </a:lnTo>
                  <a:cubicBezTo>
                    <a:pt x="0" y="4454"/>
                    <a:pt x="4454" y="0"/>
                    <a:pt x="9949" y="0"/>
                  </a:cubicBezTo>
                  <a:close/>
                </a:path>
              </a:pathLst>
            </a:custGeom>
            <a:solidFill>
              <a:srgbClr val="FFFFFF"/>
            </a:solidFill>
          </p:spPr>
        </p:sp>
        <p:sp>
          <p:nvSpPr>
            <p:cNvPr name="TextBox 9" id="9"/>
            <p:cNvSpPr txBox="true"/>
            <p:nvPr/>
          </p:nvSpPr>
          <p:spPr>
            <a:xfrm>
              <a:off x="0" y="-47625"/>
              <a:ext cx="3279284" cy="2069658"/>
            </a:xfrm>
            <a:prstGeom prst="rect">
              <a:avLst/>
            </a:prstGeom>
          </p:spPr>
          <p:txBody>
            <a:bodyPr anchor="ctr" rtlCol="false" tIns="50800" lIns="50800" bIns="50800" rIns="50800"/>
            <a:lstStyle/>
            <a:p>
              <a:pPr algn="ctr">
                <a:lnSpc>
                  <a:spcPts val="2659"/>
                </a:lnSpc>
              </a:pPr>
            </a:p>
          </p:txBody>
        </p:sp>
      </p:grpSp>
      <p:sp>
        <p:nvSpPr>
          <p:cNvPr name="Freeform 10" id="10"/>
          <p:cNvSpPr/>
          <p:nvPr/>
        </p:nvSpPr>
        <p:spPr>
          <a:xfrm flipH="false" flipV="false" rot="-10800000">
            <a:off x="2879378" y="9017543"/>
            <a:ext cx="12451031" cy="1269457"/>
          </a:xfrm>
          <a:custGeom>
            <a:avLst/>
            <a:gdLst/>
            <a:ahLst/>
            <a:cxnLst/>
            <a:rect r="r" b="b" t="t" l="l"/>
            <a:pathLst>
              <a:path h="1269457" w="12451031">
                <a:moveTo>
                  <a:pt x="0" y="0"/>
                </a:moveTo>
                <a:lnTo>
                  <a:pt x="12451030" y="0"/>
                </a:lnTo>
                <a:lnTo>
                  <a:pt x="12451030" y="1269457"/>
                </a:lnTo>
                <a:lnTo>
                  <a:pt x="0" y="1269457"/>
                </a:lnTo>
                <a:lnTo>
                  <a:pt x="0" y="0"/>
                </a:lnTo>
                <a:close/>
              </a:path>
            </a:pathLst>
          </a:custGeom>
          <a:blipFill>
            <a:blip r:embed="rId5">
              <a:alphaModFix amt="89000"/>
            </a:blip>
            <a:stretch>
              <a:fillRect l="0" t="-1557" r="0" b="-180426"/>
            </a:stretch>
          </a:blipFill>
        </p:spPr>
      </p:sp>
      <p:sp>
        <p:nvSpPr>
          <p:cNvPr name="AutoShape 11" id="11"/>
          <p:cNvSpPr/>
          <p:nvPr/>
        </p:nvSpPr>
        <p:spPr>
          <a:xfrm>
            <a:off x="2879378" y="2611934"/>
            <a:ext cx="12451031" cy="0"/>
          </a:xfrm>
          <a:prstGeom prst="line">
            <a:avLst/>
          </a:prstGeom>
          <a:ln cap="flat" w="38100">
            <a:solidFill>
              <a:srgbClr val="DBDBDB"/>
            </a:solidFill>
            <a:prstDash val="solid"/>
            <a:headEnd type="none" len="sm" w="sm"/>
            <a:tailEnd type="none" len="sm" w="sm"/>
          </a:ln>
        </p:spPr>
      </p:sp>
      <p:sp>
        <p:nvSpPr>
          <p:cNvPr name="TextBox 12" id="12"/>
          <p:cNvSpPr txBox="true"/>
          <p:nvPr/>
        </p:nvSpPr>
        <p:spPr>
          <a:xfrm rot="0">
            <a:off x="3787706" y="1675646"/>
            <a:ext cx="8064668" cy="936288"/>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Improvements</a:t>
            </a:r>
          </a:p>
        </p:txBody>
      </p:sp>
      <p:sp>
        <p:nvSpPr>
          <p:cNvPr name="TextBox 13" id="13"/>
          <p:cNvSpPr txBox="true"/>
          <p:nvPr/>
        </p:nvSpPr>
        <p:spPr>
          <a:xfrm rot="0">
            <a:off x="3264247" y="3027656"/>
            <a:ext cx="10178676" cy="4073767"/>
          </a:xfrm>
          <a:prstGeom prst="rect">
            <a:avLst/>
          </a:prstGeom>
        </p:spPr>
        <p:txBody>
          <a:bodyPr anchor="t" rtlCol="false" tIns="0" lIns="0" bIns="0" rIns="0">
            <a:spAutoFit/>
          </a:bodyPr>
          <a:lstStyle/>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Additional measures like satisfaction score, customer lifetime value, or subscriptions’ prices</a:t>
            </a:r>
          </a:p>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Information on competitors </a:t>
            </a:r>
          </a:p>
          <a:p>
            <a:pPr algn="l" marL="756648" indent="-378324" lvl="1">
              <a:lnSpc>
                <a:spcPts val="6553"/>
              </a:lnSpc>
              <a:buFont typeface="Arial"/>
              <a:buChar char="•"/>
            </a:pPr>
            <a:r>
              <a:rPr lang="en-US" sz="3504" spc="157">
                <a:solidFill>
                  <a:srgbClr val="2A2E3A"/>
                </a:solidFill>
                <a:latin typeface="Montserrat Classic"/>
                <a:ea typeface="Montserrat Classic"/>
                <a:cs typeface="Montserrat Classic"/>
                <a:sym typeface="Montserrat Classic"/>
              </a:rPr>
              <a:t>Machine learning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2021672" y="4510214"/>
            <a:ext cx="7415628" cy="1257047"/>
          </a:xfrm>
          <a:prstGeom prst="rect">
            <a:avLst/>
          </a:prstGeom>
        </p:spPr>
        <p:txBody>
          <a:bodyPr anchor="t" rtlCol="false" tIns="0" lIns="0" bIns="0" rIns="0">
            <a:spAutoFit/>
          </a:bodyPr>
          <a:lstStyle/>
          <a:p>
            <a:pPr algn="l" marL="0" indent="0" lvl="0">
              <a:lnSpc>
                <a:spcPts val="9873"/>
              </a:lnSpc>
              <a:spcBef>
                <a:spcPct val="0"/>
              </a:spcBef>
            </a:pPr>
            <a:r>
              <a:rPr lang="en-US" b="true" sz="8227" spc="296" strike="noStrike" u="none">
                <a:solidFill>
                  <a:srgbClr val="2A2E3A"/>
                </a:solidFill>
                <a:latin typeface="Montserrat Classic Bold"/>
                <a:ea typeface="Montserrat Classic Bold"/>
                <a:cs typeface="Montserrat Classic Bold"/>
                <a:sym typeface="Montserrat Classic Bold"/>
              </a:rPr>
              <a:t>Thank You!</a:t>
            </a:r>
          </a:p>
        </p:txBody>
      </p:sp>
      <p:sp>
        <p:nvSpPr>
          <p:cNvPr name="Freeform 3" id="3"/>
          <p:cNvSpPr/>
          <p:nvPr/>
        </p:nvSpPr>
        <p:spPr>
          <a:xfrm flipH="false" flipV="false" rot="5400000">
            <a:off x="8142053" y="-899719"/>
            <a:ext cx="14626818" cy="8111235"/>
          </a:xfrm>
          <a:custGeom>
            <a:avLst/>
            <a:gdLst/>
            <a:ahLst/>
            <a:cxnLst/>
            <a:rect r="r" b="b" t="t" l="l"/>
            <a:pathLst>
              <a:path h="8111235" w="14626818">
                <a:moveTo>
                  <a:pt x="0" y="0"/>
                </a:moveTo>
                <a:lnTo>
                  <a:pt x="14626818" y="0"/>
                </a:lnTo>
                <a:lnTo>
                  <a:pt x="14626818" y="8111236"/>
                </a:lnTo>
                <a:lnTo>
                  <a:pt x="0" y="81112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4" id="4"/>
          <p:cNvSpPr txBox="true"/>
          <p:nvPr/>
        </p:nvSpPr>
        <p:spPr>
          <a:xfrm rot="0">
            <a:off x="2061050" y="7895590"/>
            <a:ext cx="9203089" cy="1362710"/>
          </a:xfrm>
          <a:prstGeom prst="rect">
            <a:avLst/>
          </a:prstGeom>
        </p:spPr>
        <p:txBody>
          <a:bodyPr anchor="t" rtlCol="false" tIns="0" lIns="0" bIns="0" rIns="0">
            <a:spAutoFit/>
          </a:bodyPr>
          <a:lstStyle/>
          <a:p>
            <a:pPr algn="l">
              <a:lnSpc>
                <a:spcPts val="3640"/>
              </a:lnSpc>
            </a:pPr>
            <a:r>
              <a:rPr lang="en-US" sz="2600">
                <a:solidFill>
                  <a:srgbClr val="000000"/>
                </a:solidFill>
                <a:latin typeface="Canva Sans"/>
                <a:ea typeface="Canva Sans"/>
                <a:cs typeface="Canva Sans"/>
                <a:sym typeface="Canva Sans"/>
              </a:rPr>
              <a:t>Lucie Stenger </a:t>
            </a:r>
          </a:p>
          <a:p>
            <a:pPr algn="l">
              <a:lnSpc>
                <a:spcPts val="3640"/>
              </a:lnSpc>
            </a:pPr>
            <a:r>
              <a:rPr lang="en-US" sz="2600">
                <a:solidFill>
                  <a:srgbClr val="000000"/>
                </a:solidFill>
                <a:latin typeface="Canva Sans"/>
                <a:ea typeface="Canva Sans"/>
                <a:cs typeface="Canva Sans"/>
                <a:sym typeface="Canva Sans"/>
              </a:rPr>
              <a:t>Ironhack Bootcamp </a:t>
            </a:r>
          </a:p>
          <a:p>
            <a:pPr algn="l">
              <a:lnSpc>
                <a:spcPts val="3640"/>
              </a:lnSpc>
            </a:pPr>
            <a:r>
              <a:rPr lang="en-US" sz="2600">
                <a:solidFill>
                  <a:srgbClr val="000000"/>
                </a:solidFill>
                <a:latin typeface="Canva Sans"/>
                <a:ea typeface="Canva Sans"/>
                <a:cs typeface="Canva Sans"/>
                <a:sym typeface="Canva Sans"/>
              </a:rPr>
              <a:t>October 2024 </a:t>
            </a:r>
          </a:p>
        </p:txBody>
      </p:sp>
      <p:grpSp>
        <p:nvGrpSpPr>
          <p:cNvPr name="Group 5" id="5"/>
          <p:cNvGrpSpPr/>
          <p:nvPr/>
        </p:nvGrpSpPr>
        <p:grpSpPr>
          <a:xfrm rot="0">
            <a:off x="2021672" y="2009325"/>
            <a:ext cx="899758" cy="89975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0E0D0"/>
            </a:solidFill>
          </p:spPr>
        </p:sp>
        <p:sp>
          <p:nvSpPr>
            <p:cNvPr name="TextBox 7" id="7"/>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8" id="8"/>
          <p:cNvSpPr/>
          <p:nvPr/>
        </p:nvSpPr>
        <p:spPr>
          <a:xfrm flipH="false" flipV="false" rot="0">
            <a:off x="2021672" y="2000361"/>
            <a:ext cx="899758" cy="591072"/>
          </a:xfrm>
          <a:custGeom>
            <a:avLst/>
            <a:gdLst/>
            <a:ahLst/>
            <a:cxnLst/>
            <a:rect r="r" b="b" t="t" l="l"/>
            <a:pathLst>
              <a:path h="591072" w="899758">
                <a:moveTo>
                  <a:pt x="0" y="0"/>
                </a:moveTo>
                <a:lnTo>
                  <a:pt x="899758" y="0"/>
                </a:lnTo>
                <a:lnTo>
                  <a:pt x="899758" y="591072"/>
                </a:lnTo>
                <a:lnTo>
                  <a:pt x="0" y="59107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3296925" y="2018850"/>
            <a:ext cx="2167395" cy="835407"/>
          </a:xfrm>
          <a:prstGeom prst="rect">
            <a:avLst/>
          </a:prstGeom>
        </p:spPr>
        <p:txBody>
          <a:bodyPr anchor="t" rtlCol="false" tIns="0" lIns="0" bIns="0" rIns="0">
            <a:spAutoFit/>
          </a:bodyPr>
          <a:lstStyle/>
          <a:p>
            <a:pPr algn="l">
              <a:lnSpc>
                <a:spcPts val="3276"/>
              </a:lnSpc>
            </a:pPr>
            <a:r>
              <a:rPr lang="en-US" sz="2824" spc="110">
                <a:solidFill>
                  <a:srgbClr val="08377C"/>
                </a:solidFill>
                <a:latin typeface="Montserrat Classic"/>
                <a:ea typeface="Montserrat Classic"/>
                <a:cs typeface="Montserrat Classic"/>
                <a:sym typeface="Montserrat Classic"/>
              </a:rPr>
              <a:t>Telco Company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1839025">
            <a:off x="1516786" y="-460094"/>
            <a:ext cx="278907" cy="14793052"/>
            <a:chOff x="0" y="0"/>
            <a:chExt cx="73457" cy="3896112"/>
          </a:xfrm>
        </p:grpSpPr>
        <p:sp>
          <p:nvSpPr>
            <p:cNvPr name="Freeform 3" id="3"/>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588C87"/>
            </a:solidFill>
            <a:ln cap="sq">
              <a:noFill/>
              <a:prstDash val="solid"/>
              <a:miter/>
            </a:ln>
          </p:spPr>
        </p:sp>
        <p:sp>
          <p:nvSpPr>
            <p:cNvPr name="TextBox 4" id="4"/>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1839025">
            <a:off x="-4049466" y="1232097"/>
            <a:ext cx="5850996" cy="14793052"/>
            <a:chOff x="0" y="0"/>
            <a:chExt cx="1541003" cy="3896112"/>
          </a:xfrm>
        </p:grpSpPr>
        <p:sp>
          <p:nvSpPr>
            <p:cNvPr name="Freeform 6" id="6"/>
            <p:cNvSpPr/>
            <p:nvPr/>
          </p:nvSpPr>
          <p:spPr>
            <a:xfrm flipH="false" flipV="false" rot="0">
              <a:off x="0" y="0"/>
              <a:ext cx="1541003" cy="3896113"/>
            </a:xfrm>
            <a:custGeom>
              <a:avLst/>
              <a:gdLst/>
              <a:ahLst/>
              <a:cxnLst/>
              <a:rect r="r" b="b" t="t" l="l"/>
              <a:pathLst>
                <a:path h="3896113" w="1541003">
                  <a:moveTo>
                    <a:pt x="0" y="0"/>
                  </a:moveTo>
                  <a:lnTo>
                    <a:pt x="1541003" y="0"/>
                  </a:lnTo>
                  <a:lnTo>
                    <a:pt x="1541003" y="3896113"/>
                  </a:lnTo>
                  <a:lnTo>
                    <a:pt x="0" y="3896113"/>
                  </a:lnTo>
                  <a:close/>
                </a:path>
              </a:pathLst>
            </a:custGeom>
            <a:solidFill>
              <a:srgbClr val="588C87"/>
            </a:solidFill>
            <a:ln cap="sq">
              <a:noFill/>
              <a:prstDash val="solid"/>
              <a:miter/>
            </a:ln>
          </p:spPr>
        </p:sp>
        <p:sp>
          <p:nvSpPr>
            <p:cNvPr name="TextBox 7" id="7"/>
            <p:cNvSpPr txBox="true"/>
            <p:nvPr/>
          </p:nvSpPr>
          <p:spPr>
            <a:xfrm>
              <a:off x="0" y="-47625"/>
              <a:ext cx="1541003"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a:grpSpLocks noChangeAspect="true"/>
          </p:cNvGrpSpPr>
          <p:nvPr/>
        </p:nvGrpSpPr>
        <p:grpSpPr>
          <a:xfrm rot="0">
            <a:off x="-2065539" y="-59329"/>
            <a:ext cx="15224978" cy="10405658"/>
            <a:chOff x="0" y="0"/>
            <a:chExt cx="5508856" cy="3765081"/>
          </a:xfrm>
        </p:grpSpPr>
        <p:sp>
          <p:nvSpPr>
            <p:cNvPr name="Freeform 9" id="9"/>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588C87"/>
            </a:solidFill>
          </p:spPr>
        </p:sp>
        <p:sp>
          <p:nvSpPr>
            <p:cNvPr name="Freeform 10" id="10"/>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588C87"/>
            </a:solidFill>
            <a:ln w="12700">
              <a:solidFill>
                <a:srgbClr val="000000"/>
              </a:solidFill>
            </a:ln>
          </p:spPr>
        </p:sp>
      </p:grpSp>
      <p:grpSp>
        <p:nvGrpSpPr>
          <p:cNvPr name="Group 11" id="11"/>
          <p:cNvGrpSpPr>
            <a:grpSpLocks noChangeAspect="true"/>
          </p:cNvGrpSpPr>
          <p:nvPr/>
        </p:nvGrpSpPr>
        <p:grpSpPr>
          <a:xfrm rot="0">
            <a:off x="-2065539" y="0"/>
            <a:ext cx="15224978" cy="10405658"/>
            <a:chOff x="0" y="0"/>
            <a:chExt cx="5508856" cy="3765081"/>
          </a:xfrm>
        </p:grpSpPr>
        <p:sp>
          <p:nvSpPr>
            <p:cNvPr name="Freeform 12" id="12"/>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solidFill>
              <a:srgbClr val="F1945B">
                <a:alpha val="52941"/>
              </a:srgbClr>
            </a:solidFill>
          </p:spPr>
        </p:sp>
        <p:sp>
          <p:nvSpPr>
            <p:cNvPr name="Freeform 13" id="13"/>
            <p:cNvSpPr/>
            <p:nvPr/>
          </p:nvSpPr>
          <p:spPr>
            <a:xfrm flipH="false" flipV="false" rot="0">
              <a:off x="0" y="0"/>
              <a:ext cx="5508856" cy="3765081"/>
            </a:xfrm>
            <a:custGeom>
              <a:avLst/>
              <a:gdLst/>
              <a:ahLst/>
              <a:cxnLst/>
              <a:rect r="r" b="b" t="t" l="l"/>
              <a:pathLst>
                <a:path h="3765081" w="5508856">
                  <a:moveTo>
                    <a:pt x="0" y="0"/>
                  </a:moveTo>
                  <a:lnTo>
                    <a:pt x="3335085" y="0"/>
                  </a:lnTo>
                  <a:lnTo>
                    <a:pt x="5508856" y="3765081"/>
                  </a:lnTo>
                  <a:lnTo>
                    <a:pt x="2173770" y="3765081"/>
                  </a:lnTo>
                  <a:lnTo>
                    <a:pt x="0" y="0"/>
                  </a:lnTo>
                  <a:close/>
                </a:path>
              </a:pathLst>
            </a:custGeom>
            <a:blipFill>
              <a:blip r:embed="rId2">
                <a:alphaModFix amt="53000"/>
              </a:blip>
              <a:stretch>
                <a:fillRect l="-1259" t="0" r="-1259" b="0"/>
              </a:stretch>
            </a:blipFill>
          </p:spPr>
        </p:sp>
      </p:grpSp>
      <p:grpSp>
        <p:nvGrpSpPr>
          <p:cNvPr name="Group 14" id="14"/>
          <p:cNvGrpSpPr/>
          <p:nvPr/>
        </p:nvGrpSpPr>
        <p:grpSpPr>
          <a:xfrm rot="-1839025">
            <a:off x="10382703" y="-2380630"/>
            <a:ext cx="278907" cy="14793052"/>
            <a:chOff x="0" y="0"/>
            <a:chExt cx="73457" cy="3896112"/>
          </a:xfrm>
        </p:grpSpPr>
        <p:sp>
          <p:nvSpPr>
            <p:cNvPr name="Freeform 15" id="15"/>
            <p:cNvSpPr/>
            <p:nvPr/>
          </p:nvSpPr>
          <p:spPr>
            <a:xfrm flipH="false" flipV="false" rot="0">
              <a:off x="0" y="0"/>
              <a:ext cx="73457" cy="3896113"/>
            </a:xfrm>
            <a:custGeom>
              <a:avLst/>
              <a:gdLst/>
              <a:ahLst/>
              <a:cxnLst/>
              <a:rect r="r" b="b" t="t" l="l"/>
              <a:pathLst>
                <a:path h="3896113" w="73457">
                  <a:moveTo>
                    <a:pt x="0" y="0"/>
                  </a:moveTo>
                  <a:lnTo>
                    <a:pt x="73457" y="0"/>
                  </a:lnTo>
                  <a:lnTo>
                    <a:pt x="73457" y="3896113"/>
                  </a:lnTo>
                  <a:lnTo>
                    <a:pt x="0" y="3896113"/>
                  </a:lnTo>
                  <a:close/>
                </a:path>
              </a:pathLst>
            </a:custGeom>
            <a:solidFill>
              <a:srgbClr val="588C87"/>
            </a:solidFill>
            <a:ln cap="sq">
              <a:noFill/>
              <a:prstDash val="solid"/>
              <a:miter/>
            </a:ln>
          </p:spPr>
        </p:sp>
        <p:sp>
          <p:nvSpPr>
            <p:cNvPr name="TextBox 16" id="16"/>
            <p:cNvSpPr txBox="true"/>
            <p:nvPr/>
          </p:nvSpPr>
          <p:spPr>
            <a:xfrm>
              <a:off x="0" y="-47625"/>
              <a:ext cx="73457" cy="3943737"/>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17" id="17"/>
          <p:cNvGrpSpPr/>
          <p:nvPr/>
        </p:nvGrpSpPr>
        <p:grpSpPr>
          <a:xfrm rot="0">
            <a:off x="1028700" y="2286295"/>
            <a:ext cx="16230600" cy="6026123"/>
            <a:chOff x="0" y="0"/>
            <a:chExt cx="4274726" cy="1587127"/>
          </a:xfrm>
        </p:grpSpPr>
        <p:sp>
          <p:nvSpPr>
            <p:cNvPr name="Freeform 18" id="18"/>
            <p:cNvSpPr/>
            <p:nvPr/>
          </p:nvSpPr>
          <p:spPr>
            <a:xfrm flipH="false" flipV="false" rot="0">
              <a:off x="0" y="0"/>
              <a:ext cx="4274726" cy="1587127"/>
            </a:xfrm>
            <a:custGeom>
              <a:avLst/>
              <a:gdLst/>
              <a:ahLst/>
              <a:cxnLst/>
              <a:rect r="r" b="b" t="t" l="l"/>
              <a:pathLst>
                <a:path h="1587127" w="4274726">
                  <a:moveTo>
                    <a:pt x="0" y="0"/>
                  </a:moveTo>
                  <a:lnTo>
                    <a:pt x="4274726" y="0"/>
                  </a:lnTo>
                  <a:lnTo>
                    <a:pt x="4274726" y="1587127"/>
                  </a:lnTo>
                  <a:lnTo>
                    <a:pt x="0" y="1587127"/>
                  </a:lnTo>
                  <a:close/>
                </a:path>
              </a:pathLst>
            </a:custGeom>
            <a:solidFill>
              <a:srgbClr val="052A47"/>
            </a:solidFill>
          </p:spPr>
        </p:sp>
        <p:sp>
          <p:nvSpPr>
            <p:cNvPr name="TextBox 19" id="19"/>
            <p:cNvSpPr txBox="true"/>
            <p:nvPr/>
          </p:nvSpPr>
          <p:spPr>
            <a:xfrm>
              <a:off x="0" y="-47625"/>
              <a:ext cx="4274726" cy="1634752"/>
            </a:xfrm>
            <a:prstGeom prst="rect">
              <a:avLst/>
            </a:prstGeom>
          </p:spPr>
          <p:txBody>
            <a:bodyPr anchor="ctr" rtlCol="false" tIns="50800" lIns="50800" bIns="50800" rIns="50800"/>
            <a:lstStyle/>
            <a:p>
              <a:pPr algn="ctr">
                <a:lnSpc>
                  <a:spcPts val="2659"/>
                </a:lnSpc>
              </a:pPr>
            </a:p>
          </p:txBody>
        </p:sp>
      </p:grpSp>
      <p:sp>
        <p:nvSpPr>
          <p:cNvPr name="AutoShape 20" id="20"/>
          <p:cNvSpPr/>
          <p:nvPr/>
        </p:nvSpPr>
        <p:spPr>
          <a:xfrm flipH="true" flipV="true">
            <a:off x="9162808" y="2858710"/>
            <a:ext cx="0" cy="5082155"/>
          </a:xfrm>
          <a:prstGeom prst="line">
            <a:avLst/>
          </a:prstGeom>
          <a:ln cap="flat" w="38100">
            <a:solidFill>
              <a:srgbClr val="FFFFFF"/>
            </a:solidFill>
            <a:prstDash val="solid"/>
            <a:headEnd type="none" len="sm" w="sm"/>
            <a:tailEnd type="none" len="sm" w="sm"/>
          </a:ln>
        </p:spPr>
      </p:sp>
      <p:sp>
        <p:nvSpPr>
          <p:cNvPr name="TextBox 21" id="21"/>
          <p:cNvSpPr txBox="true"/>
          <p:nvPr/>
        </p:nvSpPr>
        <p:spPr>
          <a:xfrm rot="0">
            <a:off x="1890830" y="2858710"/>
            <a:ext cx="5930665" cy="669717"/>
          </a:xfrm>
          <a:prstGeom prst="rect">
            <a:avLst/>
          </a:prstGeom>
        </p:spPr>
        <p:txBody>
          <a:bodyPr anchor="t" rtlCol="false" tIns="0" lIns="0" bIns="0" rIns="0">
            <a:spAutoFit/>
          </a:bodyPr>
          <a:lstStyle/>
          <a:p>
            <a:pPr algn="l" marL="0" indent="0" lvl="0">
              <a:lnSpc>
                <a:spcPts val="5284"/>
              </a:lnSpc>
              <a:spcBef>
                <a:spcPct val="0"/>
              </a:spcBef>
            </a:pPr>
            <a:r>
              <a:rPr lang="en-US" b="true" sz="4403" spc="158" strike="noStrike" u="none">
                <a:solidFill>
                  <a:srgbClr val="FFFFFF"/>
                </a:solidFill>
                <a:latin typeface="Montserrat Classic Bold"/>
                <a:ea typeface="Montserrat Classic Bold"/>
                <a:cs typeface="Montserrat Classic Bold"/>
                <a:sym typeface="Montserrat Classic Bold"/>
              </a:rPr>
              <a:t>Company </a:t>
            </a:r>
          </a:p>
        </p:txBody>
      </p:sp>
      <p:sp>
        <p:nvSpPr>
          <p:cNvPr name="TextBox 22" id="22"/>
          <p:cNvSpPr txBox="true"/>
          <p:nvPr/>
        </p:nvSpPr>
        <p:spPr>
          <a:xfrm rot="0">
            <a:off x="9886708" y="2934508"/>
            <a:ext cx="4404819" cy="669717"/>
          </a:xfrm>
          <a:prstGeom prst="rect">
            <a:avLst/>
          </a:prstGeom>
        </p:spPr>
        <p:txBody>
          <a:bodyPr anchor="t" rtlCol="false" tIns="0" lIns="0" bIns="0" rIns="0">
            <a:spAutoFit/>
          </a:bodyPr>
          <a:lstStyle/>
          <a:p>
            <a:pPr algn="l" marL="0" indent="0" lvl="0">
              <a:lnSpc>
                <a:spcPts val="5284"/>
              </a:lnSpc>
              <a:spcBef>
                <a:spcPct val="0"/>
              </a:spcBef>
            </a:pPr>
            <a:r>
              <a:rPr lang="en-US" b="true" sz="4403" spc="158">
                <a:solidFill>
                  <a:srgbClr val="FFFFFF"/>
                </a:solidFill>
                <a:latin typeface="Montserrat Classic Bold"/>
                <a:ea typeface="Montserrat Classic Bold"/>
                <a:cs typeface="Montserrat Classic Bold"/>
                <a:sym typeface="Montserrat Classic Bold"/>
              </a:rPr>
              <a:t>Dataset</a:t>
            </a:r>
          </a:p>
        </p:txBody>
      </p:sp>
      <p:grpSp>
        <p:nvGrpSpPr>
          <p:cNvPr name="Group 23" id="23"/>
          <p:cNvGrpSpPr/>
          <p:nvPr/>
        </p:nvGrpSpPr>
        <p:grpSpPr>
          <a:xfrm rot="0">
            <a:off x="2072623" y="3888188"/>
            <a:ext cx="2510623" cy="2510623"/>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14375" cap="sq">
              <a:solidFill>
                <a:srgbClr val="588C87"/>
              </a:solidFill>
              <a:prstDash val="solid"/>
              <a:miter/>
            </a:ln>
          </p:spPr>
        </p:sp>
        <p:sp>
          <p:nvSpPr>
            <p:cNvPr name="TextBox 25" id="25"/>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26" id="26"/>
          <p:cNvSpPr txBox="true"/>
          <p:nvPr/>
        </p:nvSpPr>
        <p:spPr>
          <a:xfrm rot="0">
            <a:off x="2274448" y="4320166"/>
            <a:ext cx="6545460" cy="1727227"/>
          </a:xfrm>
          <a:prstGeom prst="rect">
            <a:avLst/>
          </a:prstGeom>
        </p:spPr>
        <p:txBody>
          <a:bodyPr anchor="t" rtlCol="false" tIns="0" lIns="0" bIns="0" rIns="0">
            <a:spAutoFit/>
          </a:bodyPr>
          <a:lstStyle/>
          <a:p>
            <a:pPr algn="l">
              <a:lnSpc>
                <a:spcPts val="3498"/>
              </a:lnSpc>
            </a:pPr>
            <a:r>
              <a:rPr lang="en-US" sz="2498" spc="112" b="true">
                <a:solidFill>
                  <a:srgbClr val="FFFFFF"/>
                </a:solidFill>
                <a:latin typeface="Montserrat Bold"/>
                <a:ea typeface="Montserrat Bold"/>
                <a:cs typeface="Montserrat Bold"/>
                <a:sym typeface="Montserrat Bold"/>
              </a:rPr>
              <a:t> Telecom industry</a:t>
            </a:r>
          </a:p>
          <a:p>
            <a:pPr algn="l">
              <a:lnSpc>
                <a:spcPts val="3498"/>
              </a:lnSpc>
            </a:pPr>
          </a:p>
          <a:p>
            <a:pPr algn="l">
              <a:lnSpc>
                <a:spcPts val="3498"/>
              </a:lnSpc>
            </a:pPr>
          </a:p>
          <a:p>
            <a:pPr algn="l">
              <a:lnSpc>
                <a:spcPts val="3498"/>
              </a:lnSpc>
            </a:pPr>
            <a:r>
              <a:rPr lang="en-US" b="true" sz="2498" spc="112">
                <a:solidFill>
                  <a:srgbClr val="FFFFFF"/>
                </a:solidFill>
                <a:latin typeface="Montserrat Bold"/>
                <a:ea typeface="Montserrat Bold"/>
                <a:cs typeface="Montserrat Bold"/>
                <a:sym typeface="Montserrat Bold"/>
              </a:rPr>
              <a:t>Telephone &amp; Internet services</a:t>
            </a:r>
          </a:p>
        </p:txBody>
      </p:sp>
      <p:grpSp>
        <p:nvGrpSpPr>
          <p:cNvPr name="Group 27" id="27"/>
          <p:cNvGrpSpPr/>
          <p:nvPr/>
        </p:nvGrpSpPr>
        <p:grpSpPr>
          <a:xfrm rot="0">
            <a:off x="13725600" y="5015896"/>
            <a:ext cx="2510623" cy="2510623"/>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714375" cap="sq">
              <a:solidFill>
                <a:srgbClr val="588C87"/>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TextBox 30" id="30"/>
          <p:cNvSpPr txBox="true"/>
          <p:nvPr/>
        </p:nvSpPr>
        <p:spPr>
          <a:xfrm rot="0">
            <a:off x="9505708" y="4731319"/>
            <a:ext cx="6545460" cy="3041677"/>
          </a:xfrm>
          <a:prstGeom prst="rect">
            <a:avLst/>
          </a:prstGeom>
        </p:spPr>
        <p:txBody>
          <a:bodyPr anchor="t" rtlCol="false" tIns="0" lIns="0" bIns="0" rIns="0">
            <a:spAutoFit/>
          </a:bodyPr>
          <a:lstStyle/>
          <a:p>
            <a:pPr algn="r">
              <a:lnSpc>
                <a:spcPts val="3498"/>
              </a:lnSpc>
            </a:pPr>
            <a:r>
              <a:rPr lang="en-US" b="true" sz="2498" spc="112">
                <a:solidFill>
                  <a:srgbClr val="FFFFFF"/>
                </a:solidFill>
                <a:latin typeface="Montserrat Bold"/>
                <a:ea typeface="Montserrat Bold"/>
                <a:cs typeface="Montserrat Bold"/>
                <a:sym typeface="Montserrat Bold"/>
              </a:rPr>
              <a:t>Customer demographics</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Account information</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Services subscribed</a:t>
            </a:r>
          </a:p>
          <a:p>
            <a:pPr algn="r">
              <a:lnSpc>
                <a:spcPts val="3498"/>
              </a:lnSpc>
            </a:pPr>
          </a:p>
          <a:p>
            <a:pPr algn="r">
              <a:lnSpc>
                <a:spcPts val="3498"/>
              </a:lnSpc>
            </a:pPr>
            <a:r>
              <a:rPr lang="en-US" b="true" sz="2498" spc="112">
                <a:solidFill>
                  <a:srgbClr val="FFFFFF"/>
                </a:solidFill>
                <a:latin typeface="Montserrat Bold"/>
                <a:ea typeface="Montserrat Bold"/>
                <a:cs typeface="Montserrat Bold"/>
                <a:sym typeface="Montserrat Bold"/>
              </a:rPr>
              <a:t>Customer churn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001494" y="8323039"/>
            <a:ext cx="4723978" cy="4723978"/>
            <a:chOff x="0" y="0"/>
            <a:chExt cx="812800" cy="812800"/>
          </a:xfrm>
        </p:grpSpPr>
        <p:sp>
          <p:nvSpPr>
            <p:cNvPr name="Freeform 3" id="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4" id="4"/>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3549293" y="1076697"/>
            <a:ext cx="628242" cy="620246"/>
          </a:xfrm>
          <a:custGeom>
            <a:avLst/>
            <a:gdLst/>
            <a:ahLst/>
            <a:cxnLst/>
            <a:rect r="r" b="b" t="t" l="l"/>
            <a:pathLst>
              <a:path h="620246" w="628242">
                <a:moveTo>
                  <a:pt x="0" y="0"/>
                </a:moveTo>
                <a:lnTo>
                  <a:pt x="628242" y="0"/>
                </a:lnTo>
                <a:lnTo>
                  <a:pt x="628242" y="620246"/>
                </a:lnTo>
                <a:lnTo>
                  <a:pt x="0" y="62024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4287926" y="1038225"/>
            <a:ext cx="1714156" cy="658718"/>
          </a:xfrm>
          <a:prstGeom prst="rect">
            <a:avLst/>
          </a:prstGeom>
        </p:spPr>
        <p:txBody>
          <a:bodyPr anchor="t" rtlCol="false" tIns="0" lIns="0" bIns="0" rIns="0">
            <a:spAutoFit/>
          </a:bodyPr>
          <a:lstStyle/>
          <a:p>
            <a:pPr algn="l">
              <a:lnSpc>
                <a:spcPts val="2591"/>
              </a:lnSpc>
            </a:pPr>
            <a:r>
              <a:rPr lang="en-US" sz="2234" spc="87">
                <a:solidFill>
                  <a:srgbClr val="2A2E3A"/>
                </a:solidFill>
                <a:latin typeface="Montserrat Classic"/>
                <a:ea typeface="Montserrat Classic"/>
                <a:cs typeface="Montserrat Classic"/>
                <a:sym typeface="Montserrat Classic"/>
              </a:rPr>
              <a:t>Borcelle Company</a:t>
            </a:r>
          </a:p>
        </p:txBody>
      </p:sp>
      <p:grpSp>
        <p:nvGrpSpPr>
          <p:cNvPr name="Group 7" id="7"/>
          <p:cNvGrpSpPr/>
          <p:nvPr/>
        </p:nvGrpSpPr>
        <p:grpSpPr>
          <a:xfrm rot="0">
            <a:off x="12019980" y="-5099450"/>
            <a:ext cx="11212168" cy="11212123"/>
            <a:chOff x="0" y="0"/>
            <a:chExt cx="6350000" cy="6349975"/>
          </a:xfrm>
        </p:grpSpPr>
        <p:sp>
          <p:nvSpPr>
            <p:cNvPr name="Freeform 8" id="8"/>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solidFill>
              <a:srgbClr val="588C87"/>
            </a:solidFill>
            <a:ln w="12700">
              <a:solidFill>
                <a:srgbClr val="000000"/>
              </a:solidFill>
            </a:ln>
          </p:spPr>
        </p:sp>
      </p:grpSp>
      <p:grpSp>
        <p:nvGrpSpPr>
          <p:cNvPr name="Group 9" id="9"/>
          <p:cNvGrpSpPr/>
          <p:nvPr/>
        </p:nvGrpSpPr>
        <p:grpSpPr>
          <a:xfrm rot="0">
            <a:off x="12019980" y="-5099450"/>
            <a:ext cx="11212168" cy="11212123"/>
            <a:chOff x="0" y="0"/>
            <a:chExt cx="6350000" cy="6349975"/>
          </a:xfrm>
        </p:grpSpPr>
        <p:sp>
          <p:nvSpPr>
            <p:cNvPr name="Freeform 10" id="10"/>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alphaModFix amt="49000"/>
              </a:blip>
              <a:stretch>
                <a:fillRect l="-25046" t="0" r="-25046" b="0"/>
              </a:stretch>
            </a:blipFill>
          </p:spPr>
        </p:sp>
      </p:grpSp>
      <p:grpSp>
        <p:nvGrpSpPr>
          <p:cNvPr name="Group 11" id="11"/>
          <p:cNvGrpSpPr/>
          <p:nvPr/>
        </p:nvGrpSpPr>
        <p:grpSpPr>
          <a:xfrm rot="0">
            <a:off x="15496482" y="-1622972"/>
            <a:ext cx="4837174" cy="4837174"/>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3" id="13"/>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14" id="14"/>
          <p:cNvGrpSpPr/>
          <p:nvPr/>
        </p:nvGrpSpPr>
        <p:grpSpPr>
          <a:xfrm rot="0">
            <a:off x="14653480" y="5971432"/>
            <a:ext cx="843002" cy="843002"/>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17" id="17"/>
          <p:cNvGrpSpPr/>
          <p:nvPr/>
        </p:nvGrpSpPr>
        <p:grpSpPr>
          <a:xfrm rot="0">
            <a:off x="-559418" y="-811125"/>
            <a:ext cx="1839825" cy="1839825"/>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19" id="1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0" id="20"/>
          <p:cNvSpPr/>
          <p:nvPr/>
        </p:nvSpPr>
        <p:spPr>
          <a:xfrm flipH="false" flipV="false" rot="0">
            <a:off x="1361821"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1" id="21"/>
          <p:cNvGrpSpPr/>
          <p:nvPr/>
        </p:nvGrpSpPr>
        <p:grpSpPr>
          <a:xfrm rot="0">
            <a:off x="1994534" y="3978155"/>
            <a:ext cx="1474244" cy="1474244"/>
            <a:chOff x="0" y="0"/>
            <a:chExt cx="812800" cy="812800"/>
          </a:xfrm>
        </p:grpSpPr>
        <p:sp>
          <p:nvSpPr>
            <p:cNvPr name="Freeform 22" id="2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3" id="23"/>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4" id="24"/>
          <p:cNvSpPr/>
          <p:nvPr/>
        </p:nvSpPr>
        <p:spPr>
          <a:xfrm flipH="false" flipV="false" rot="0">
            <a:off x="4823132" y="3339643"/>
            <a:ext cx="2739670" cy="2739670"/>
          </a:xfrm>
          <a:custGeom>
            <a:avLst/>
            <a:gdLst/>
            <a:ahLst/>
            <a:cxnLst/>
            <a:rect r="r" b="b" t="t" l="l"/>
            <a:pathLst>
              <a:path h="2739670" w="2739670">
                <a:moveTo>
                  <a:pt x="0" y="0"/>
                </a:moveTo>
                <a:lnTo>
                  <a:pt x="2739670" y="0"/>
                </a:lnTo>
                <a:lnTo>
                  <a:pt x="2739670"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p:spPr>
      </p:sp>
      <p:grpSp>
        <p:nvGrpSpPr>
          <p:cNvPr name="Group 25" id="25"/>
          <p:cNvGrpSpPr/>
          <p:nvPr/>
        </p:nvGrpSpPr>
        <p:grpSpPr>
          <a:xfrm rot="0">
            <a:off x="5455845" y="3978155"/>
            <a:ext cx="1474244" cy="1474244"/>
            <a:chOff x="0" y="0"/>
            <a:chExt cx="812800" cy="812800"/>
          </a:xfrm>
        </p:grpSpPr>
        <p:sp>
          <p:nvSpPr>
            <p:cNvPr name="Freeform 26" id="2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27" id="27"/>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28" id="28"/>
          <p:cNvSpPr/>
          <p:nvPr/>
        </p:nvSpPr>
        <p:spPr>
          <a:xfrm flipH="false" flipV="false" rot="0">
            <a:off x="8500044" y="3339643"/>
            <a:ext cx="2739670" cy="2739670"/>
          </a:xfrm>
          <a:custGeom>
            <a:avLst/>
            <a:gdLst/>
            <a:ahLst/>
            <a:cxnLst/>
            <a:rect r="r" b="b" t="t" l="l"/>
            <a:pathLst>
              <a:path h="2739670" w="2739670">
                <a:moveTo>
                  <a:pt x="0" y="0"/>
                </a:moveTo>
                <a:lnTo>
                  <a:pt x="2739669" y="0"/>
                </a:lnTo>
                <a:lnTo>
                  <a:pt x="2739669" y="2739669"/>
                </a:lnTo>
                <a:lnTo>
                  <a:pt x="0" y="2739669"/>
                </a:lnTo>
                <a:lnTo>
                  <a:pt x="0" y="0"/>
                </a:lnTo>
                <a:close/>
              </a:path>
            </a:pathLst>
          </a:custGeom>
          <a:blipFill>
            <a:blip r:embed="rId5">
              <a:alphaModFix amt="20999"/>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29" id="29"/>
          <p:cNvGrpSpPr/>
          <p:nvPr/>
        </p:nvGrpSpPr>
        <p:grpSpPr>
          <a:xfrm rot="0">
            <a:off x="9132756" y="3978155"/>
            <a:ext cx="1474244" cy="1474244"/>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104775" cap="sq">
              <a:gradFill>
                <a:gsLst>
                  <a:gs pos="0">
                    <a:srgbClr val="08377C">
                      <a:alpha val="100000"/>
                    </a:srgbClr>
                  </a:gs>
                  <a:gs pos="50000">
                    <a:srgbClr val="006BB6">
                      <a:alpha val="100000"/>
                    </a:srgbClr>
                  </a:gs>
                  <a:gs pos="100000">
                    <a:srgbClr val="C9E9FF">
                      <a:alpha val="100000"/>
                    </a:srgbClr>
                  </a:gs>
                </a:gsLst>
                <a:lin ang="2700000"/>
              </a:gradFill>
              <a:prstDash val="solid"/>
              <a:miter/>
            </a:ln>
          </p:spPr>
        </p:sp>
        <p:sp>
          <p:nvSpPr>
            <p:cNvPr name="TextBox 31" id="31"/>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Freeform 32" id="32"/>
          <p:cNvSpPr/>
          <p:nvPr/>
        </p:nvSpPr>
        <p:spPr>
          <a:xfrm flipH="false" flipV="false" rot="0">
            <a:off x="9487993" y="4366590"/>
            <a:ext cx="763771" cy="791100"/>
          </a:xfrm>
          <a:custGeom>
            <a:avLst/>
            <a:gdLst/>
            <a:ahLst/>
            <a:cxnLst/>
            <a:rect r="r" b="b" t="t" l="l"/>
            <a:pathLst>
              <a:path h="791100" w="763771">
                <a:moveTo>
                  <a:pt x="0" y="0"/>
                </a:moveTo>
                <a:lnTo>
                  <a:pt x="763771" y="0"/>
                </a:lnTo>
                <a:lnTo>
                  <a:pt x="763771" y="791100"/>
                </a:lnTo>
                <a:lnTo>
                  <a:pt x="0" y="7911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33" id="33"/>
          <p:cNvSpPr txBox="true"/>
          <p:nvPr/>
        </p:nvSpPr>
        <p:spPr>
          <a:xfrm rot="0">
            <a:off x="1796611" y="1962006"/>
            <a:ext cx="9015391" cy="939686"/>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Reducing churn rate</a:t>
            </a:r>
          </a:p>
        </p:txBody>
      </p:sp>
      <p:sp>
        <p:nvSpPr>
          <p:cNvPr name="TextBox 34" id="34"/>
          <p:cNvSpPr txBox="true"/>
          <p:nvPr/>
        </p:nvSpPr>
        <p:spPr>
          <a:xfrm rot="0">
            <a:off x="1280408" y="6200812"/>
            <a:ext cx="2902497" cy="2082165"/>
          </a:xfrm>
          <a:prstGeom prst="rect">
            <a:avLst/>
          </a:prstGeom>
        </p:spPr>
        <p:txBody>
          <a:bodyPr anchor="t" rtlCol="false" tIns="0" lIns="0" bIns="0" rIns="0">
            <a:spAutoFit/>
          </a:bodyPr>
          <a:lstStyle/>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Analysing customers’ profiles, accounts information, and services used.</a:t>
            </a:r>
          </a:p>
        </p:txBody>
      </p:sp>
      <p:sp>
        <p:nvSpPr>
          <p:cNvPr name="TextBox 35" id="35"/>
          <p:cNvSpPr txBox="true"/>
          <p:nvPr/>
        </p:nvSpPr>
        <p:spPr>
          <a:xfrm rot="0">
            <a:off x="1410882"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Analysing</a:t>
            </a:r>
          </a:p>
        </p:txBody>
      </p:sp>
      <p:sp>
        <p:nvSpPr>
          <p:cNvPr name="TextBox 36" id="36"/>
          <p:cNvSpPr txBox="true"/>
          <p:nvPr/>
        </p:nvSpPr>
        <p:spPr>
          <a:xfrm rot="0">
            <a:off x="4741718" y="6200812"/>
            <a:ext cx="2902497" cy="3339465"/>
          </a:xfrm>
          <a:prstGeom prst="rect">
            <a:avLst/>
          </a:prstGeom>
        </p:spPr>
        <p:txBody>
          <a:bodyPr anchor="t" rtlCol="false" tIns="0" lIns="0" bIns="0" rIns="0">
            <a:spAutoFit/>
          </a:bodyPr>
          <a:lstStyle/>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Identifying common behaviors and profiles to then group customers into segments with similar characteristics. </a:t>
            </a:r>
          </a:p>
        </p:txBody>
      </p:sp>
      <p:sp>
        <p:nvSpPr>
          <p:cNvPr name="TextBox 37" id="37"/>
          <p:cNvSpPr txBox="true"/>
          <p:nvPr/>
        </p:nvSpPr>
        <p:spPr>
          <a:xfrm rot="0">
            <a:off x="4872192"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Clustering</a:t>
            </a:r>
          </a:p>
        </p:txBody>
      </p:sp>
      <p:sp>
        <p:nvSpPr>
          <p:cNvPr name="TextBox 38" id="38"/>
          <p:cNvSpPr txBox="true"/>
          <p:nvPr/>
        </p:nvSpPr>
        <p:spPr>
          <a:xfrm rot="0">
            <a:off x="8226985" y="6200812"/>
            <a:ext cx="3098442" cy="2920365"/>
          </a:xfrm>
          <a:prstGeom prst="rect">
            <a:avLst/>
          </a:prstGeom>
        </p:spPr>
        <p:txBody>
          <a:bodyPr anchor="t" rtlCol="false" tIns="0" lIns="0" bIns="0" rIns="0">
            <a:spAutoFit/>
          </a:bodyPr>
          <a:lstStyle/>
          <a:p>
            <a:pPr algn="ctr">
              <a:lnSpc>
                <a:spcPts val="3359"/>
              </a:lnSpc>
            </a:pPr>
            <a:r>
              <a:rPr lang="en-US" sz="2400" spc="108">
                <a:solidFill>
                  <a:srgbClr val="2A2E3A"/>
                </a:solidFill>
                <a:latin typeface="Montserrat Classic"/>
                <a:ea typeface="Montserrat Classic"/>
                <a:cs typeface="Montserrat Classic"/>
                <a:sym typeface="Montserrat Classic"/>
              </a:rPr>
              <a:t>Identifying</a:t>
            </a:r>
          </a:p>
          <a:p>
            <a:pPr algn="ctr" marL="0" indent="0" lvl="0">
              <a:lnSpc>
                <a:spcPts val="3359"/>
              </a:lnSpc>
              <a:spcBef>
                <a:spcPct val="0"/>
              </a:spcBef>
            </a:pPr>
            <a:r>
              <a:rPr lang="en-US" sz="2400" spc="108">
                <a:solidFill>
                  <a:srgbClr val="2A2E3A"/>
                </a:solidFill>
                <a:latin typeface="Montserrat Classic"/>
                <a:ea typeface="Montserrat Classic"/>
                <a:cs typeface="Montserrat Classic"/>
                <a:sym typeface="Montserrat Classic"/>
              </a:rPr>
              <a:t>factors impacting the churn rate, and coming up with recommendations to reduce it. </a:t>
            </a:r>
          </a:p>
        </p:txBody>
      </p:sp>
      <p:sp>
        <p:nvSpPr>
          <p:cNvPr name="TextBox 39" id="39"/>
          <p:cNvSpPr txBox="true"/>
          <p:nvPr/>
        </p:nvSpPr>
        <p:spPr>
          <a:xfrm rot="0">
            <a:off x="8549104" y="5680221"/>
            <a:ext cx="2454205" cy="419100"/>
          </a:xfrm>
          <a:prstGeom prst="rect">
            <a:avLst/>
          </a:prstGeom>
        </p:spPr>
        <p:txBody>
          <a:bodyPr anchor="t" rtlCol="false" tIns="0" lIns="0" bIns="0" rIns="0">
            <a:spAutoFit/>
          </a:bodyPr>
          <a:lstStyle/>
          <a:p>
            <a:pPr algn="ctr" marL="0" indent="0" lvl="0">
              <a:lnSpc>
                <a:spcPts val="3359"/>
              </a:lnSpc>
              <a:spcBef>
                <a:spcPct val="0"/>
              </a:spcBef>
            </a:pPr>
            <a:r>
              <a:rPr lang="en-US" b="true" sz="2799" spc="100">
                <a:solidFill>
                  <a:srgbClr val="000B5D"/>
                </a:solidFill>
                <a:latin typeface="Montserrat Classic Bold"/>
                <a:ea typeface="Montserrat Classic Bold"/>
                <a:cs typeface="Montserrat Classic Bold"/>
                <a:sym typeface="Montserrat Classic Bold"/>
              </a:rPr>
              <a:t>Predicting</a:t>
            </a:r>
          </a:p>
        </p:txBody>
      </p:sp>
      <p:sp>
        <p:nvSpPr>
          <p:cNvPr name="Freeform 40" id="40"/>
          <p:cNvSpPr/>
          <p:nvPr/>
        </p:nvSpPr>
        <p:spPr>
          <a:xfrm flipH="false" flipV="false" rot="0">
            <a:off x="5736924" y="4247555"/>
            <a:ext cx="912087" cy="923845"/>
          </a:xfrm>
          <a:custGeom>
            <a:avLst/>
            <a:gdLst/>
            <a:ahLst/>
            <a:cxnLst/>
            <a:rect r="r" b="b" t="t" l="l"/>
            <a:pathLst>
              <a:path h="923845" w="912087">
                <a:moveTo>
                  <a:pt x="0" y="0"/>
                </a:moveTo>
                <a:lnTo>
                  <a:pt x="912086" y="0"/>
                </a:lnTo>
                <a:lnTo>
                  <a:pt x="912086" y="923845"/>
                </a:lnTo>
                <a:lnTo>
                  <a:pt x="0" y="923845"/>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41" id="41"/>
          <p:cNvSpPr/>
          <p:nvPr/>
        </p:nvSpPr>
        <p:spPr>
          <a:xfrm flipH="false" flipV="false" rot="0">
            <a:off x="2306035" y="4285374"/>
            <a:ext cx="851243" cy="953531"/>
          </a:xfrm>
          <a:custGeom>
            <a:avLst/>
            <a:gdLst/>
            <a:ahLst/>
            <a:cxnLst/>
            <a:rect r="r" b="b" t="t" l="l"/>
            <a:pathLst>
              <a:path h="953531" w="851243">
                <a:moveTo>
                  <a:pt x="0" y="0"/>
                </a:moveTo>
                <a:lnTo>
                  <a:pt x="851242" y="0"/>
                </a:lnTo>
                <a:lnTo>
                  <a:pt x="851242" y="953531"/>
                </a:lnTo>
                <a:lnTo>
                  <a:pt x="0" y="95353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885825" y="4325330"/>
            <a:ext cx="526554" cy="532663"/>
            <a:chOff x="0" y="0"/>
            <a:chExt cx="119806" cy="121196"/>
          </a:xfrm>
        </p:grpSpPr>
        <p:sp>
          <p:nvSpPr>
            <p:cNvPr name="Freeform 3" id="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4" id="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01</a:t>
              </a:r>
            </a:p>
          </p:txBody>
        </p:sp>
      </p:grpSp>
      <p:grpSp>
        <p:nvGrpSpPr>
          <p:cNvPr name="Group 5" id="5"/>
          <p:cNvGrpSpPr/>
          <p:nvPr/>
        </p:nvGrpSpPr>
        <p:grpSpPr>
          <a:xfrm rot="0">
            <a:off x="885825" y="5875781"/>
            <a:ext cx="526554" cy="532663"/>
            <a:chOff x="0" y="0"/>
            <a:chExt cx="119806" cy="121196"/>
          </a:xfrm>
        </p:grpSpPr>
        <p:sp>
          <p:nvSpPr>
            <p:cNvPr name="Freeform 6" id="6"/>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7" id="7"/>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02</a:t>
              </a:r>
            </a:p>
          </p:txBody>
        </p:sp>
      </p:grpSp>
      <p:grpSp>
        <p:nvGrpSpPr>
          <p:cNvPr name="Group 8" id="8"/>
          <p:cNvGrpSpPr/>
          <p:nvPr/>
        </p:nvGrpSpPr>
        <p:grpSpPr>
          <a:xfrm rot="0">
            <a:off x="885825" y="7449335"/>
            <a:ext cx="526554" cy="532663"/>
            <a:chOff x="0" y="0"/>
            <a:chExt cx="119806" cy="121196"/>
          </a:xfrm>
        </p:grpSpPr>
        <p:sp>
          <p:nvSpPr>
            <p:cNvPr name="Freeform 9" id="9"/>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0" id="10"/>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03</a:t>
              </a:r>
            </a:p>
          </p:txBody>
        </p:sp>
      </p:grpSp>
      <p:grpSp>
        <p:nvGrpSpPr>
          <p:cNvPr name="Group 11" id="11"/>
          <p:cNvGrpSpPr/>
          <p:nvPr/>
        </p:nvGrpSpPr>
        <p:grpSpPr>
          <a:xfrm rot="0">
            <a:off x="885825" y="9074011"/>
            <a:ext cx="526554" cy="532663"/>
            <a:chOff x="0" y="0"/>
            <a:chExt cx="119806" cy="121196"/>
          </a:xfrm>
        </p:grpSpPr>
        <p:sp>
          <p:nvSpPr>
            <p:cNvPr name="Freeform 12" id="12"/>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3" id="13"/>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04</a:t>
              </a:r>
            </a:p>
          </p:txBody>
        </p:sp>
      </p:grpSp>
      <p:grpSp>
        <p:nvGrpSpPr>
          <p:cNvPr name="Group 14" id="14"/>
          <p:cNvGrpSpPr/>
          <p:nvPr/>
        </p:nvGrpSpPr>
        <p:grpSpPr>
          <a:xfrm rot="0">
            <a:off x="5674102" y="4327108"/>
            <a:ext cx="526554" cy="532663"/>
            <a:chOff x="0" y="0"/>
            <a:chExt cx="119806" cy="121196"/>
          </a:xfrm>
        </p:grpSpPr>
        <p:sp>
          <p:nvSpPr>
            <p:cNvPr name="Freeform 15" id="15"/>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6" id="16"/>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05</a:t>
              </a:r>
            </a:p>
          </p:txBody>
        </p:sp>
      </p:grpSp>
      <p:grpSp>
        <p:nvGrpSpPr>
          <p:cNvPr name="Group 17" id="17"/>
          <p:cNvGrpSpPr/>
          <p:nvPr/>
        </p:nvGrpSpPr>
        <p:grpSpPr>
          <a:xfrm rot="0">
            <a:off x="5674102" y="5877558"/>
            <a:ext cx="526554" cy="532663"/>
            <a:chOff x="0" y="0"/>
            <a:chExt cx="119806" cy="121196"/>
          </a:xfrm>
        </p:grpSpPr>
        <p:sp>
          <p:nvSpPr>
            <p:cNvPr name="Freeform 18" id="18"/>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19" id="19"/>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06</a:t>
              </a:r>
            </a:p>
          </p:txBody>
        </p:sp>
      </p:grpSp>
      <p:grpSp>
        <p:nvGrpSpPr>
          <p:cNvPr name="Group 20" id="20"/>
          <p:cNvGrpSpPr/>
          <p:nvPr/>
        </p:nvGrpSpPr>
        <p:grpSpPr>
          <a:xfrm rot="0">
            <a:off x="5674102" y="7451112"/>
            <a:ext cx="526554" cy="532663"/>
            <a:chOff x="0" y="0"/>
            <a:chExt cx="119806" cy="121196"/>
          </a:xfrm>
        </p:grpSpPr>
        <p:sp>
          <p:nvSpPr>
            <p:cNvPr name="Freeform 21" id="21"/>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22" id="22"/>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07</a:t>
              </a:r>
            </a:p>
          </p:txBody>
        </p:sp>
      </p:grpSp>
      <p:sp>
        <p:nvSpPr>
          <p:cNvPr name="Freeform 23" id="23"/>
          <p:cNvSpPr/>
          <p:nvPr/>
        </p:nvSpPr>
        <p:spPr>
          <a:xfrm flipH="false" flipV="false" rot="0">
            <a:off x="9595777" y="876348"/>
            <a:ext cx="8476683" cy="8473151"/>
          </a:xfrm>
          <a:custGeom>
            <a:avLst/>
            <a:gdLst/>
            <a:ahLst/>
            <a:cxnLst/>
            <a:rect r="r" b="b" t="t" l="l"/>
            <a:pathLst>
              <a:path h="8473151" w="8476683">
                <a:moveTo>
                  <a:pt x="0" y="0"/>
                </a:moveTo>
                <a:lnTo>
                  <a:pt x="8476683" y="0"/>
                </a:lnTo>
                <a:lnTo>
                  <a:pt x="8476683" y="8473151"/>
                </a:lnTo>
                <a:lnTo>
                  <a:pt x="0" y="8473151"/>
                </a:lnTo>
                <a:lnTo>
                  <a:pt x="0" y="0"/>
                </a:lnTo>
                <a:close/>
              </a:path>
            </a:pathLst>
          </a:custGeom>
          <a:blipFill>
            <a:blip r:embed="rId2"/>
            <a:stretch>
              <a:fillRect l="0" t="0" r="0" b="0"/>
            </a:stretch>
          </a:blipFill>
        </p:spPr>
      </p:sp>
      <p:grpSp>
        <p:nvGrpSpPr>
          <p:cNvPr name="Group 24" id="24"/>
          <p:cNvGrpSpPr/>
          <p:nvPr/>
        </p:nvGrpSpPr>
        <p:grpSpPr>
          <a:xfrm rot="0">
            <a:off x="13955786" y="-254854"/>
            <a:ext cx="4632524" cy="10815226"/>
            <a:chOff x="0" y="0"/>
            <a:chExt cx="1220089" cy="2848455"/>
          </a:xfrm>
        </p:grpSpPr>
        <p:sp>
          <p:nvSpPr>
            <p:cNvPr name="Freeform 25" id="25"/>
            <p:cNvSpPr/>
            <p:nvPr/>
          </p:nvSpPr>
          <p:spPr>
            <a:xfrm flipH="false" flipV="false" rot="0">
              <a:off x="0" y="0"/>
              <a:ext cx="1220089" cy="2848455"/>
            </a:xfrm>
            <a:custGeom>
              <a:avLst/>
              <a:gdLst/>
              <a:ahLst/>
              <a:cxnLst/>
              <a:rect r="r" b="b" t="t" l="l"/>
              <a:pathLst>
                <a:path h="2848455" w="1220089">
                  <a:moveTo>
                    <a:pt x="0" y="0"/>
                  </a:moveTo>
                  <a:lnTo>
                    <a:pt x="1220089" y="0"/>
                  </a:lnTo>
                  <a:lnTo>
                    <a:pt x="1220089" y="2848455"/>
                  </a:lnTo>
                  <a:lnTo>
                    <a:pt x="0" y="2848455"/>
                  </a:lnTo>
                  <a:close/>
                </a:path>
              </a:pathLst>
            </a:custGeom>
            <a:solidFill>
              <a:srgbClr val="588C87"/>
            </a:solidFill>
          </p:spPr>
        </p:sp>
        <p:sp>
          <p:nvSpPr>
            <p:cNvPr name="TextBox 26" id="26"/>
            <p:cNvSpPr txBox="true"/>
            <p:nvPr/>
          </p:nvSpPr>
          <p:spPr>
            <a:xfrm>
              <a:off x="0" y="-47625"/>
              <a:ext cx="1220089" cy="2896080"/>
            </a:xfrm>
            <a:prstGeom prst="rect">
              <a:avLst/>
            </a:prstGeom>
          </p:spPr>
          <p:txBody>
            <a:bodyPr anchor="ctr" rtlCol="false" tIns="50800" lIns="50800" bIns="50800" rIns="50800"/>
            <a:lstStyle/>
            <a:p>
              <a:pPr algn="ctr">
                <a:lnSpc>
                  <a:spcPts val="2659"/>
                </a:lnSpc>
              </a:pPr>
            </a:p>
          </p:txBody>
        </p:sp>
      </p:grpSp>
      <p:grpSp>
        <p:nvGrpSpPr>
          <p:cNvPr name="Group 27" id="27"/>
          <p:cNvGrpSpPr/>
          <p:nvPr/>
        </p:nvGrpSpPr>
        <p:grpSpPr>
          <a:xfrm rot="0">
            <a:off x="10292147" y="1635671"/>
            <a:ext cx="7015658" cy="701565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29" id="29"/>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grpSp>
        <p:nvGrpSpPr>
          <p:cNvPr name="Group 30" id="30"/>
          <p:cNvGrpSpPr/>
          <p:nvPr/>
        </p:nvGrpSpPr>
        <p:grpSpPr>
          <a:xfrm rot="0">
            <a:off x="10262527" y="1611432"/>
            <a:ext cx="7045278" cy="7045250"/>
            <a:chOff x="0" y="0"/>
            <a:chExt cx="6350000" cy="6349975"/>
          </a:xfrm>
        </p:grpSpPr>
        <p:sp>
          <p:nvSpPr>
            <p:cNvPr name="Freeform 31" id="31"/>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5046" t="0" r="-25046" b="0"/>
              </a:stretch>
            </a:blipFill>
          </p:spPr>
        </p:sp>
      </p:grpSp>
      <p:grpSp>
        <p:nvGrpSpPr>
          <p:cNvPr name="Group 32" id="32"/>
          <p:cNvGrpSpPr/>
          <p:nvPr/>
        </p:nvGrpSpPr>
        <p:grpSpPr>
          <a:xfrm rot="0">
            <a:off x="5674102" y="9050576"/>
            <a:ext cx="526554" cy="532663"/>
            <a:chOff x="0" y="0"/>
            <a:chExt cx="119806" cy="121196"/>
          </a:xfrm>
        </p:grpSpPr>
        <p:sp>
          <p:nvSpPr>
            <p:cNvPr name="Freeform 33" id="33"/>
            <p:cNvSpPr/>
            <p:nvPr/>
          </p:nvSpPr>
          <p:spPr>
            <a:xfrm flipH="false" flipV="false" rot="0">
              <a:off x="0" y="0"/>
              <a:ext cx="119806" cy="121196"/>
            </a:xfrm>
            <a:custGeom>
              <a:avLst/>
              <a:gdLst/>
              <a:ahLst/>
              <a:cxnLst/>
              <a:rect r="r" b="b" t="t" l="l"/>
              <a:pathLst>
                <a:path h="121196" w="119806">
                  <a:moveTo>
                    <a:pt x="0" y="0"/>
                  </a:moveTo>
                  <a:lnTo>
                    <a:pt x="119806" y="0"/>
                  </a:lnTo>
                  <a:lnTo>
                    <a:pt x="119806" y="121196"/>
                  </a:lnTo>
                  <a:lnTo>
                    <a:pt x="0" y="121196"/>
                  </a:lnTo>
                  <a:close/>
                </a:path>
              </a:pathLst>
            </a:custGeom>
            <a:solidFill>
              <a:srgbClr val="588C87"/>
            </a:solidFill>
          </p:spPr>
        </p:sp>
        <p:sp>
          <p:nvSpPr>
            <p:cNvPr name="TextBox 34" id="34"/>
            <p:cNvSpPr txBox="true"/>
            <p:nvPr/>
          </p:nvSpPr>
          <p:spPr>
            <a:xfrm>
              <a:off x="0" y="-38100"/>
              <a:ext cx="119806" cy="159296"/>
            </a:xfrm>
            <a:prstGeom prst="rect">
              <a:avLst/>
            </a:prstGeom>
          </p:spPr>
          <p:txBody>
            <a:bodyPr anchor="ctr" rtlCol="false" tIns="50800" lIns="50800" bIns="50800" rIns="50800"/>
            <a:lstStyle/>
            <a:p>
              <a:pPr algn="ctr">
                <a:lnSpc>
                  <a:spcPts val="3079"/>
                </a:lnSpc>
              </a:pPr>
              <a:r>
                <a:rPr lang="en-US" b="true" sz="2199">
                  <a:solidFill>
                    <a:srgbClr val="FFFFFF"/>
                  </a:solidFill>
                  <a:latin typeface="Montserrat Classic Bold"/>
                  <a:ea typeface="Montserrat Classic Bold"/>
                  <a:cs typeface="Montserrat Classic Bold"/>
                  <a:sym typeface="Montserrat Classic Bold"/>
                </a:rPr>
                <a:t>08</a:t>
              </a:r>
            </a:p>
          </p:txBody>
        </p:sp>
      </p:grpSp>
      <p:sp>
        <p:nvSpPr>
          <p:cNvPr name="Freeform 35" id="35"/>
          <p:cNvSpPr/>
          <p:nvPr/>
        </p:nvSpPr>
        <p:spPr>
          <a:xfrm flipH="false" flipV="false" rot="-5400000">
            <a:off x="11952046" y="3265440"/>
            <a:ext cx="7715094" cy="3707614"/>
          </a:xfrm>
          <a:custGeom>
            <a:avLst/>
            <a:gdLst/>
            <a:ahLst/>
            <a:cxnLst/>
            <a:rect r="r" b="b" t="t" l="l"/>
            <a:pathLst>
              <a:path h="3707614" w="7715094">
                <a:moveTo>
                  <a:pt x="0" y="0"/>
                </a:moveTo>
                <a:lnTo>
                  <a:pt x="7715094" y="0"/>
                </a:lnTo>
                <a:lnTo>
                  <a:pt x="7715094" y="3707614"/>
                </a:lnTo>
                <a:lnTo>
                  <a:pt x="0" y="3707614"/>
                </a:lnTo>
                <a:lnTo>
                  <a:pt x="0" y="0"/>
                </a:lnTo>
                <a:close/>
              </a:path>
            </a:pathLst>
          </a:custGeom>
          <a:blipFill>
            <a:blip r:embed="rId4">
              <a:extLst>
                <a:ext uri="{96DAC541-7B7A-43D3-8B79-37D633B846F1}">
                  <asvg:svgBlip xmlns:asvg="http://schemas.microsoft.com/office/drawing/2016/SVG/main" r:embed="rId5"/>
                </a:ext>
              </a:extLst>
            </a:blip>
            <a:stretch>
              <a:fillRect l="0" t="-5935" r="0" b="0"/>
            </a:stretch>
          </a:blipFill>
        </p:spPr>
      </p:sp>
      <p:sp>
        <p:nvSpPr>
          <p:cNvPr name="TextBox 36" id="36"/>
          <p:cNvSpPr txBox="true"/>
          <p:nvPr/>
        </p:nvSpPr>
        <p:spPr>
          <a:xfrm rot="0">
            <a:off x="885825" y="1135579"/>
            <a:ext cx="6320935" cy="1540764"/>
          </a:xfrm>
          <a:prstGeom prst="rect">
            <a:avLst/>
          </a:prstGeom>
        </p:spPr>
        <p:txBody>
          <a:bodyPr anchor="t" rtlCol="false" tIns="0" lIns="0" bIns="0" rIns="0">
            <a:spAutoFit/>
          </a:bodyPr>
          <a:lstStyle/>
          <a:p>
            <a:pPr algn="l" marL="0" indent="0" lvl="0">
              <a:lnSpc>
                <a:spcPts val="6042"/>
              </a:lnSpc>
              <a:spcBef>
                <a:spcPct val="0"/>
              </a:spcBef>
            </a:pPr>
            <a:r>
              <a:rPr lang="en-US" b="true" sz="5035" spc="181">
                <a:solidFill>
                  <a:srgbClr val="2A2E3A"/>
                </a:solidFill>
                <a:latin typeface="Montserrat Classic Bold"/>
                <a:ea typeface="Montserrat Classic Bold"/>
                <a:cs typeface="Montserrat Classic Bold"/>
                <a:sym typeface="Montserrat Classic Bold"/>
              </a:rPr>
              <a:t>Exploratory Data Analysis (EDA)</a:t>
            </a:r>
          </a:p>
        </p:txBody>
      </p:sp>
      <p:sp>
        <p:nvSpPr>
          <p:cNvPr name="TextBox 37" id="37"/>
          <p:cNvSpPr txBox="true"/>
          <p:nvPr/>
        </p:nvSpPr>
        <p:spPr>
          <a:xfrm rot="0">
            <a:off x="1550310" y="4289008"/>
            <a:ext cx="3626646" cy="1470660"/>
          </a:xfrm>
          <a:prstGeom prst="rect">
            <a:avLst/>
          </a:prstGeom>
        </p:spPr>
        <p:txBody>
          <a:bodyPr anchor="t" rtlCol="false" tIns="0" lIns="0" bIns="0" rIns="0">
            <a:spAutoFit/>
          </a:bodyPr>
          <a:lstStyle/>
          <a:p>
            <a:pPr algn="l">
              <a:lnSpc>
                <a:spcPts val="2940"/>
              </a:lnSpc>
            </a:pPr>
            <a:r>
              <a:rPr lang="en-US" sz="2100" spc="63">
                <a:solidFill>
                  <a:srgbClr val="2A2E3A"/>
                </a:solidFill>
                <a:latin typeface="Montserrat"/>
                <a:ea typeface="Montserrat"/>
                <a:cs typeface="Montserrat"/>
                <a:sym typeface="Montserrat"/>
              </a:rPr>
              <a:t>They have no dependent and no partner</a:t>
            </a:r>
          </a:p>
          <a:p>
            <a:pPr algn="l">
              <a:lnSpc>
                <a:spcPts val="2940"/>
              </a:lnSpc>
            </a:pPr>
          </a:p>
          <a:p>
            <a:pPr algn="l" marL="0" indent="0" lvl="0">
              <a:lnSpc>
                <a:spcPts val="2940"/>
              </a:lnSpc>
            </a:pPr>
          </a:p>
        </p:txBody>
      </p:sp>
      <p:sp>
        <p:nvSpPr>
          <p:cNvPr name="TextBox 38" id="38"/>
          <p:cNvSpPr txBox="true"/>
          <p:nvPr/>
        </p:nvSpPr>
        <p:spPr>
          <a:xfrm rot="0">
            <a:off x="1550310" y="5747934"/>
            <a:ext cx="3626646" cy="727710"/>
          </a:xfrm>
          <a:prstGeom prst="rect">
            <a:avLst/>
          </a:prstGeom>
        </p:spPr>
        <p:txBody>
          <a:bodyPr anchor="t" rtlCol="false" tIns="0" lIns="0" bIns="0" rIns="0">
            <a:spAutoFit/>
          </a:bodyPr>
          <a:lstStyle/>
          <a:p>
            <a:pPr algn="l" marL="0" indent="0" lvl="0">
              <a:lnSpc>
                <a:spcPts val="2939"/>
              </a:lnSpc>
            </a:pPr>
            <a:r>
              <a:rPr lang="en-US" sz="2099" spc="62">
                <a:solidFill>
                  <a:srgbClr val="2A2E3A"/>
                </a:solidFill>
                <a:latin typeface="Montserrat"/>
                <a:ea typeface="Montserrat"/>
                <a:cs typeface="Montserrat"/>
                <a:sym typeface="Montserrat"/>
              </a:rPr>
              <a:t>They are a senior citizen (older than 65y)</a:t>
            </a:r>
          </a:p>
        </p:txBody>
      </p:sp>
      <p:sp>
        <p:nvSpPr>
          <p:cNvPr name="TextBox 39" id="39"/>
          <p:cNvSpPr txBox="true"/>
          <p:nvPr/>
        </p:nvSpPr>
        <p:spPr>
          <a:xfrm rot="0">
            <a:off x="1550310" y="7320600"/>
            <a:ext cx="3787986"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are recent customers (less than 1 year)</a:t>
            </a:r>
          </a:p>
        </p:txBody>
      </p:sp>
      <p:sp>
        <p:nvSpPr>
          <p:cNvPr name="TextBox 40" id="40"/>
          <p:cNvSpPr txBox="true"/>
          <p:nvPr/>
        </p:nvSpPr>
        <p:spPr>
          <a:xfrm rot="0">
            <a:off x="1550310" y="8945275"/>
            <a:ext cx="3230019"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have multiple lines</a:t>
            </a:r>
          </a:p>
        </p:txBody>
      </p:sp>
      <p:sp>
        <p:nvSpPr>
          <p:cNvPr name="TextBox 41" id="41"/>
          <p:cNvSpPr txBox="true"/>
          <p:nvPr/>
        </p:nvSpPr>
        <p:spPr>
          <a:xfrm rot="0">
            <a:off x="6338587" y="4197484"/>
            <a:ext cx="3257190"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have fiber optic Internet service</a:t>
            </a:r>
          </a:p>
        </p:txBody>
      </p:sp>
      <p:sp>
        <p:nvSpPr>
          <p:cNvPr name="TextBox 42" id="42"/>
          <p:cNvSpPr txBox="true"/>
          <p:nvPr/>
        </p:nvSpPr>
        <p:spPr>
          <a:xfrm rot="0">
            <a:off x="6338587" y="5747934"/>
            <a:ext cx="4334891"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Their contract is month-to-month</a:t>
            </a:r>
          </a:p>
        </p:txBody>
      </p:sp>
      <p:sp>
        <p:nvSpPr>
          <p:cNvPr name="TextBox 43" id="43"/>
          <p:cNvSpPr txBox="true"/>
          <p:nvPr/>
        </p:nvSpPr>
        <p:spPr>
          <a:xfrm rot="0">
            <a:off x="6338587" y="7323266"/>
            <a:ext cx="3257190" cy="727710"/>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pay via electronic check</a:t>
            </a:r>
          </a:p>
        </p:txBody>
      </p:sp>
      <p:sp>
        <p:nvSpPr>
          <p:cNvPr name="TextBox 44" id="44"/>
          <p:cNvSpPr txBox="true"/>
          <p:nvPr/>
        </p:nvSpPr>
        <p:spPr>
          <a:xfrm rot="0">
            <a:off x="6338587" y="8736992"/>
            <a:ext cx="7225089" cy="1099185"/>
          </a:xfrm>
          <a:prstGeom prst="rect">
            <a:avLst/>
          </a:prstGeom>
        </p:spPr>
        <p:txBody>
          <a:bodyPr anchor="t" rtlCol="false" tIns="0" lIns="0" bIns="0" rIns="0">
            <a:spAutoFit/>
          </a:bodyPr>
          <a:lstStyle/>
          <a:p>
            <a:pPr algn="l" marL="0" indent="0" lvl="0">
              <a:lnSpc>
                <a:spcPts val="2940"/>
              </a:lnSpc>
            </a:pPr>
            <a:r>
              <a:rPr lang="en-US" sz="2100" spc="63">
                <a:solidFill>
                  <a:srgbClr val="2A2E3A"/>
                </a:solidFill>
                <a:latin typeface="Montserrat"/>
                <a:ea typeface="Montserrat"/>
                <a:cs typeface="Montserrat"/>
                <a:sym typeface="Montserrat"/>
              </a:rPr>
              <a:t>They subscribe to Internet but do not subscribe to Online security, Online backup, Device protection, or Tech support services</a:t>
            </a:r>
          </a:p>
        </p:txBody>
      </p:sp>
      <p:sp>
        <p:nvSpPr>
          <p:cNvPr name="TextBox 45" id="45"/>
          <p:cNvSpPr txBox="true"/>
          <p:nvPr/>
        </p:nvSpPr>
        <p:spPr>
          <a:xfrm rot="0">
            <a:off x="910977" y="2716029"/>
            <a:ext cx="7851836" cy="481330"/>
          </a:xfrm>
          <a:prstGeom prst="rect">
            <a:avLst/>
          </a:prstGeom>
        </p:spPr>
        <p:txBody>
          <a:bodyPr anchor="t" rtlCol="false" tIns="0" lIns="0" bIns="0" rIns="0">
            <a:spAutoFit/>
          </a:bodyPr>
          <a:lstStyle/>
          <a:p>
            <a:pPr algn="l" marL="0" indent="0" lvl="0">
              <a:lnSpc>
                <a:spcPts val="3919"/>
              </a:lnSpc>
              <a:spcBef>
                <a:spcPct val="0"/>
              </a:spcBef>
            </a:pPr>
            <a:r>
              <a:rPr lang="en-US" sz="2799" spc="61">
                <a:solidFill>
                  <a:srgbClr val="2A2E3A"/>
                </a:solidFill>
                <a:latin typeface="Montserrat Classic"/>
                <a:ea typeface="Montserrat Classic"/>
                <a:cs typeface="Montserrat Classic"/>
                <a:sym typeface="Montserrat Classic"/>
              </a:rPr>
              <a:t>Customers are more likely to churn if: </a:t>
            </a:r>
          </a:p>
        </p:txBody>
      </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2188760" y="2461892"/>
            <a:ext cx="5970857" cy="7695074"/>
            <a:chOff x="0" y="0"/>
            <a:chExt cx="1442029" cy="1858446"/>
          </a:xfrm>
        </p:grpSpPr>
        <p:sp>
          <p:nvSpPr>
            <p:cNvPr name="Freeform 3" id="3"/>
            <p:cNvSpPr/>
            <p:nvPr/>
          </p:nvSpPr>
          <p:spPr>
            <a:xfrm flipH="false" flipV="false" rot="0">
              <a:off x="0" y="0"/>
              <a:ext cx="1442029" cy="1858446"/>
            </a:xfrm>
            <a:custGeom>
              <a:avLst/>
              <a:gdLst/>
              <a:ahLst/>
              <a:cxnLst/>
              <a:rect r="r" b="b" t="t" l="l"/>
              <a:pathLst>
                <a:path h="1858446" w="1442029">
                  <a:moveTo>
                    <a:pt x="0" y="0"/>
                  </a:moveTo>
                  <a:lnTo>
                    <a:pt x="1442029" y="0"/>
                  </a:lnTo>
                  <a:lnTo>
                    <a:pt x="1442029" y="1858446"/>
                  </a:lnTo>
                  <a:lnTo>
                    <a:pt x="0" y="1858446"/>
                  </a:lnTo>
                  <a:close/>
                </a:path>
              </a:pathLst>
            </a:custGeom>
            <a:solidFill>
              <a:srgbClr val="40E0D0"/>
            </a:solidFill>
            <a:ln cap="sq">
              <a:noFill/>
              <a:prstDash val="solid"/>
              <a:miter/>
            </a:ln>
          </p:spPr>
        </p:sp>
        <p:sp>
          <p:nvSpPr>
            <p:cNvPr name="TextBox 4" id="4"/>
            <p:cNvSpPr txBox="true"/>
            <p:nvPr/>
          </p:nvSpPr>
          <p:spPr>
            <a:xfrm>
              <a:off x="0" y="-47625"/>
              <a:ext cx="1442029" cy="190607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5" id="5"/>
          <p:cNvGrpSpPr/>
          <p:nvPr/>
        </p:nvGrpSpPr>
        <p:grpSpPr>
          <a:xfrm rot="0">
            <a:off x="6159264" y="2461892"/>
            <a:ext cx="5970857" cy="7695074"/>
            <a:chOff x="0" y="0"/>
            <a:chExt cx="1442029" cy="1858446"/>
          </a:xfrm>
        </p:grpSpPr>
        <p:sp>
          <p:nvSpPr>
            <p:cNvPr name="Freeform 6" id="6"/>
            <p:cNvSpPr/>
            <p:nvPr/>
          </p:nvSpPr>
          <p:spPr>
            <a:xfrm flipH="false" flipV="false" rot="0">
              <a:off x="0" y="0"/>
              <a:ext cx="1442029" cy="1858446"/>
            </a:xfrm>
            <a:custGeom>
              <a:avLst/>
              <a:gdLst/>
              <a:ahLst/>
              <a:cxnLst/>
              <a:rect r="r" b="b" t="t" l="l"/>
              <a:pathLst>
                <a:path h="1858446" w="1442029">
                  <a:moveTo>
                    <a:pt x="0" y="0"/>
                  </a:moveTo>
                  <a:lnTo>
                    <a:pt x="1442029" y="0"/>
                  </a:lnTo>
                  <a:lnTo>
                    <a:pt x="1442029" y="1858446"/>
                  </a:lnTo>
                  <a:lnTo>
                    <a:pt x="0" y="1858446"/>
                  </a:lnTo>
                  <a:close/>
                </a:path>
              </a:pathLst>
            </a:custGeom>
            <a:solidFill>
              <a:srgbClr val="53B6AC"/>
            </a:solidFill>
            <a:ln cap="sq">
              <a:noFill/>
              <a:prstDash val="solid"/>
              <a:miter/>
            </a:ln>
          </p:spPr>
        </p:sp>
        <p:sp>
          <p:nvSpPr>
            <p:cNvPr name="TextBox 7" id="7"/>
            <p:cNvSpPr txBox="true"/>
            <p:nvPr/>
          </p:nvSpPr>
          <p:spPr>
            <a:xfrm>
              <a:off x="0" y="-47625"/>
              <a:ext cx="1442029" cy="1906071"/>
            </a:xfrm>
            <a:prstGeom prst="rect">
              <a:avLst/>
            </a:prstGeom>
          </p:spPr>
          <p:txBody>
            <a:bodyPr anchor="ctr" rtlCol="false" tIns="50800" lIns="50800" bIns="50800" rIns="50800"/>
            <a:lstStyle/>
            <a:p>
              <a:pPr algn="ctr" marL="0" indent="0" lvl="0">
                <a:lnSpc>
                  <a:spcPts val="2659"/>
                </a:lnSpc>
                <a:spcBef>
                  <a:spcPct val="0"/>
                </a:spcBef>
              </a:pPr>
            </a:p>
          </p:txBody>
        </p:sp>
      </p:grpSp>
      <p:grpSp>
        <p:nvGrpSpPr>
          <p:cNvPr name="Group 8" id="8"/>
          <p:cNvGrpSpPr/>
          <p:nvPr/>
        </p:nvGrpSpPr>
        <p:grpSpPr>
          <a:xfrm rot="0">
            <a:off x="104257" y="2461892"/>
            <a:ext cx="5970857" cy="7714829"/>
            <a:chOff x="0" y="0"/>
            <a:chExt cx="1442029" cy="1863217"/>
          </a:xfrm>
        </p:grpSpPr>
        <p:sp>
          <p:nvSpPr>
            <p:cNvPr name="Freeform 9" id="9"/>
            <p:cNvSpPr/>
            <p:nvPr/>
          </p:nvSpPr>
          <p:spPr>
            <a:xfrm flipH="false" flipV="false" rot="0">
              <a:off x="0" y="0"/>
              <a:ext cx="1442029" cy="1863217"/>
            </a:xfrm>
            <a:custGeom>
              <a:avLst/>
              <a:gdLst/>
              <a:ahLst/>
              <a:cxnLst/>
              <a:rect r="r" b="b" t="t" l="l"/>
              <a:pathLst>
                <a:path h="1863217" w="1442029">
                  <a:moveTo>
                    <a:pt x="0" y="0"/>
                  </a:moveTo>
                  <a:lnTo>
                    <a:pt x="1442029" y="0"/>
                  </a:lnTo>
                  <a:lnTo>
                    <a:pt x="1442029" y="1863217"/>
                  </a:lnTo>
                  <a:lnTo>
                    <a:pt x="0" y="1863217"/>
                  </a:lnTo>
                  <a:close/>
                </a:path>
              </a:pathLst>
            </a:custGeom>
            <a:solidFill>
              <a:srgbClr val="588C87"/>
            </a:solidFill>
            <a:ln cap="sq">
              <a:noFill/>
              <a:prstDash val="solid"/>
              <a:miter/>
            </a:ln>
          </p:spPr>
        </p:sp>
        <p:sp>
          <p:nvSpPr>
            <p:cNvPr name="TextBox 10" id="10"/>
            <p:cNvSpPr txBox="true"/>
            <p:nvPr/>
          </p:nvSpPr>
          <p:spPr>
            <a:xfrm>
              <a:off x="0" y="-47625"/>
              <a:ext cx="1442029" cy="1910842"/>
            </a:xfrm>
            <a:prstGeom prst="rect">
              <a:avLst/>
            </a:prstGeom>
          </p:spPr>
          <p:txBody>
            <a:bodyPr anchor="ctr" rtlCol="false" tIns="50800" lIns="50800" bIns="50800" rIns="50800"/>
            <a:lstStyle/>
            <a:p>
              <a:pPr algn="ctr" marL="0" indent="0" lvl="0">
                <a:lnSpc>
                  <a:spcPts val="2659"/>
                </a:lnSpc>
                <a:spcBef>
                  <a:spcPct val="0"/>
                </a:spcBef>
              </a:pPr>
            </a:p>
          </p:txBody>
        </p:sp>
      </p:grpSp>
      <p:sp>
        <p:nvSpPr>
          <p:cNvPr name="TextBox 11" id="11"/>
          <p:cNvSpPr txBox="true"/>
          <p:nvPr/>
        </p:nvSpPr>
        <p:spPr>
          <a:xfrm rot="0">
            <a:off x="5069637" y="973822"/>
            <a:ext cx="8148725" cy="942975"/>
          </a:xfrm>
          <a:prstGeom prst="rect">
            <a:avLst/>
          </a:prstGeom>
        </p:spPr>
        <p:txBody>
          <a:bodyPr anchor="t" rtlCol="false" tIns="0" lIns="0" bIns="0" rIns="0">
            <a:spAutoFit/>
          </a:bodyPr>
          <a:lstStyle/>
          <a:p>
            <a:pPr algn="ctr"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Hypothesis Testing</a:t>
            </a:r>
          </a:p>
        </p:txBody>
      </p:sp>
      <p:sp>
        <p:nvSpPr>
          <p:cNvPr name="TextBox 12" id="12"/>
          <p:cNvSpPr txBox="true"/>
          <p:nvPr/>
        </p:nvSpPr>
        <p:spPr>
          <a:xfrm rot="0">
            <a:off x="458801" y="4371004"/>
            <a:ext cx="5261770" cy="5634733"/>
          </a:xfrm>
          <a:prstGeom prst="rect">
            <a:avLst/>
          </a:prstGeom>
        </p:spPr>
        <p:txBody>
          <a:bodyPr anchor="t" rtlCol="false" tIns="0" lIns="0" bIns="0" rIns="0">
            <a:spAutoFit/>
          </a:bodyPr>
          <a:lstStyle/>
          <a:p>
            <a:pPr algn="l" marL="0" indent="0" lvl="0">
              <a:lnSpc>
                <a:spcPts val="2849"/>
              </a:lnSpc>
              <a:spcBef>
                <a:spcPct val="0"/>
              </a:spcBef>
            </a:pPr>
            <a:r>
              <a:rPr lang="en-US" sz="2035" spc="91">
                <a:solidFill>
                  <a:srgbClr val="FFFFFF"/>
                </a:solidFill>
                <a:latin typeface="Montserrat Classic"/>
                <a:ea typeface="Montserrat Classic"/>
                <a:cs typeface="Montserrat Classic"/>
                <a:sym typeface="Montserrat Classic"/>
              </a:rPr>
              <a:t>Null Hyp</a:t>
            </a:r>
            <a:r>
              <a:rPr lang="en-US" sz="2035" spc="91" strike="noStrike" u="none">
                <a:solidFill>
                  <a:srgbClr val="FFFFFF"/>
                </a:solidFill>
                <a:latin typeface="Montserrat Classic"/>
                <a:ea typeface="Montserrat Classic"/>
                <a:cs typeface="Montserrat Classic"/>
                <a:sym typeface="Montserrat Classic"/>
              </a:rPr>
              <a:t>othesis (H₀): Customers who have been using Telco’s services for over one year are equally likely to churn as those who have been using it for less than or equal to one year.</a:t>
            </a:r>
          </a:p>
          <a:p>
            <a:pPr algn="l">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Alternative Hypothesis(H₁): Customers who have been using Telco’s services for over 1 year are less likely to churn.</a:t>
            </a:r>
          </a:p>
          <a:p>
            <a:pPr algn="l">
              <a:lnSpc>
                <a:spcPts val="2849"/>
              </a:lnSpc>
              <a:spcBef>
                <a:spcPct val="0"/>
              </a:spcBef>
            </a:pP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Chi-Square Statistic: 708.78</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
        <p:nvSpPr>
          <p:cNvPr name="TextBox 13" id="13"/>
          <p:cNvSpPr txBox="true"/>
          <p:nvPr/>
        </p:nvSpPr>
        <p:spPr>
          <a:xfrm rot="0">
            <a:off x="415775" y="2651600"/>
            <a:ext cx="5261770" cy="1631542"/>
          </a:xfrm>
          <a:prstGeom prst="rect">
            <a:avLst/>
          </a:prstGeom>
        </p:spPr>
        <p:txBody>
          <a:bodyPr anchor="t" rtlCol="false" tIns="0" lIns="0" bIns="0" rIns="0">
            <a:spAutoFit/>
          </a:bodyPr>
          <a:lstStyle/>
          <a:p>
            <a:pPr algn="ctr" marL="0" indent="0" lvl="0">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Customers who have been using Telco's services for over one year are less likely to churn.</a:t>
            </a:r>
          </a:p>
        </p:txBody>
      </p:sp>
      <p:sp>
        <p:nvSpPr>
          <p:cNvPr name="TextBox 14" id="14"/>
          <p:cNvSpPr txBox="true"/>
          <p:nvPr/>
        </p:nvSpPr>
        <p:spPr>
          <a:xfrm rot="0">
            <a:off x="6513808" y="2651600"/>
            <a:ext cx="5261770" cy="1220611"/>
          </a:xfrm>
          <a:prstGeom prst="rect">
            <a:avLst/>
          </a:prstGeom>
        </p:spPr>
        <p:txBody>
          <a:bodyPr anchor="t" rtlCol="false" tIns="0" lIns="0" bIns="0" rIns="0">
            <a:spAutoFit/>
          </a:bodyPr>
          <a:lstStyle/>
          <a:p>
            <a:pPr algn="ctr">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Customers with month-to-month contracts are more likely to churn.</a:t>
            </a:r>
          </a:p>
        </p:txBody>
      </p:sp>
      <p:sp>
        <p:nvSpPr>
          <p:cNvPr name="TextBox 15" id="15"/>
          <p:cNvSpPr txBox="true"/>
          <p:nvPr/>
        </p:nvSpPr>
        <p:spPr>
          <a:xfrm rot="0">
            <a:off x="6513808" y="4371004"/>
            <a:ext cx="5261770" cy="5282308"/>
          </a:xfrm>
          <a:prstGeom prst="rect">
            <a:avLst/>
          </a:prstGeom>
        </p:spPr>
        <p:txBody>
          <a:bodyPr anchor="t" rtlCol="false" tIns="0" lIns="0" bIns="0" rIns="0">
            <a:spAutoFit/>
          </a:bodyPr>
          <a:lstStyle/>
          <a:p>
            <a:pPr algn="l" marL="0" indent="0" lvl="0">
              <a:lnSpc>
                <a:spcPts val="2849"/>
              </a:lnSpc>
              <a:spcBef>
                <a:spcPct val="0"/>
              </a:spcBef>
            </a:pPr>
            <a:r>
              <a:rPr lang="en-US" sz="2035" spc="91">
                <a:solidFill>
                  <a:srgbClr val="FFFFFF"/>
                </a:solidFill>
                <a:latin typeface="Montserrat Classic"/>
                <a:ea typeface="Montserrat Classic"/>
                <a:cs typeface="Montserrat Classic"/>
                <a:sym typeface="Montserrat Classic"/>
              </a:rPr>
              <a:t>Null Hyp</a:t>
            </a:r>
            <a:r>
              <a:rPr lang="en-US" sz="2035" spc="91" strike="noStrike" u="none">
                <a:solidFill>
                  <a:srgbClr val="FFFFFF"/>
                </a:solidFill>
                <a:latin typeface="Montserrat Classic"/>
                <a:ea typeface="Montserrat Classic"/>
                <a:cs typeface="Montserrat Classic"/>
                <a:sym typeface="Montserrat Classic"/>
              </a:rPr>
              <a:t>othesis (H₀): Customers with month-to-month contracts are equally likely to churn as those with other types of contracts.</a:t>
            </a:r>
          </a:p>
          <a:p>
            <a:pPr algn="l" marL="0" indent="0" lvl="0">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Alternative Hypothesis (H₁): Customers with month-to-month contracts are more likely to churn.</a:t>
            </a:r>
          </a:p>
          <a:p>
            <a:pPr algn="l">
              <a:lnSpc>
                <a:spcPts val="2849"/>
              </a:lnSpc>
              <a:spcBef>
                <a:spcPct val="0"/>
              </a:spcBef>
            </a:pPr>
          </a:p>
          <a:p>
            <a:pPr algn="l">
              <a:lnSpc>
                <a:spcPts val="2849"/>
              </a:lnSpc>
              <a:spcBef>
                <a:spcPct val="0"/>
              </a:spcBef>
            </a:pPr>
          </a:p>
          <a:p>
            <a:pPr algn="l">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Chi-Square Statistic: 1153.97</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
        <p:nvSpPr>
          <p:cNvPr name="TextBox 16" id="16"/>
          <p:cNvSpPr txBox="true"/>
          <p:nvPr/>
        </p:nvSpPr>
        <p:spPr>
          <a:xfrm rot="0">
            <a:off x="12543303" y="2651600"/>
            <a:ext cx="5261770" cy="1220611"/>
          </a:xfrm>
          <a:prstGeom prst="rect">
            <a:avLst/>
          </a:prstGeom>
        </p:spPr>
        <p:txBody>
          <a:bodyPr anchor="t" rtlCol="false" tIns="0" lIns="0" bIns="0" rIns="0">
            <a:spAutoFit/>
          </a:bodyPr>
          <a:lstStyle/>
          <a:p>
            <a:pPr algn="ctr">
              <a:lnSpc>
                <a:spcPts val="3296"/>
              </a:lnSpc>
              <a:spcBef>
                <a:spcPct val="0"/>
              </a:spcBef>
            </a:pPr>
            <a:r>
              <a:rPr lang="en-US" b="true" sz="2354" spc="105">
                <a:solidFill>
                  <a:srgbClr val="FFFFFF"/>
                </a:solidFill>
                <a:latin typeface="Montserrat Classic Bold"/>
                <a:ea typeface="Montserrat Classic Bold"/>
                <a:cs typeface="Montserrat Classic Bold"/>
                <a:sym typeface="Montserrat Classic Bold"/>
              </a:rPr>
              <a:t>Senior citizens are more likely to churn than non-senior citizens.</a:t>
            </a:r>
          </a:p>
        </p:txBody>
      </p:sp>
      <p:sp>
        <p:nvSpPr>
          <p:cNvPr name="TextBox 17" id="17"/>
          <p:cNvSpPr txBox="true"/>
          <p:nvPr/>
        </p:nvSpPr>
        <p:spPr>
          <a:xfrm rot="0">
            <a:off x="12543303" y="4371004"/>
            <a:ext cx="5261770" cy="4929883"/>
          </a:xfrm>
          <a:prstGeom prst="rect">
            <a:avLst/>
          </a:prstGeom>
        </p:spPr>
        <p:txBody>
          <a:bodyPr anchor="t" rtlCol="false" tIns="0" lIns="0" bIns="0" rIns="0">
            <a:spAutoFit/>
          </a:bodyPr>
          <a:lstStyle/>
          <a:p>
            <a:pPr algn="l">
              <a:lnSpc>
                <a:spcPts val="2849"/>
              </a:lnSpc>
            </a:pPr>
            <a:r>
              <a:rPr lang="en-US" sz="2035" spc="91">
                <a:solidFill>
                  <a:srgbClr val="FFFFFF"/>
                </a:solidFill>
                <a:latin typeface="Montserrat Classic"/>
                <a:ea typeface="Montserrat Classic"/>
                <a:cs typeface="Montserrat Classic"/>
                <a:sym typeface="Montserrat Classic"/>
              </a:rPr>
              <a:t>Null Hypothesis (H₀): Senior citizens are equally likely to churn as non-senior citizens.</a:t>
            </a:r>
          </a:p>
          <a:p>
            <a:pPr algn="l">
              <a:lnSpc>
                <a:spcPts val="2849"/>
              </a:lnSpc>
            </a:pPr>
          </a:p>
          <a:p>
            <a:pPr algn="l">
              <a:lnSpc>
                <a:spcPts val="2849"/>
              </a:lnSpc>
            </a:pPr>
            <a:r>
              <a:rPr lang="en-US" sz="2035" spc="91">
                <a:solidFill>
                  <a:srgbClr val="FFFFFF"/>
                </a:solidFill>
                <a:latin typeface="Montserrat Classic"/>
                <a:ea typeface="Montserrat Classic"/>
                <a:cs typeface="Montserrat Classic"/>
                <a:sym typeface="Montserrat Classic"/>
              </a:rPr>
              <a:t>Alternative Hypothesis (H₁): Senior citizens are more likely to churn than non-senior citizen</a:t>
            </a:r>
          </a:p>
          <a:p>
            <a:pPr algn="l">
              <a:lnSpc>
                <a:spcPts val="2849"/>
              </a:lnSpc>
              <a:spcBef>
                <a:spcPct val="0"/>
              </a:spcBef>
            </a:pPr>
          </a:p>
          <a:p>
            <a:pPr algn="l">
              <a:lnSpc>
                <a:spcPts val="2849"/>
              </a:lnSpc>
              <a:spcBef>
                <a:spcPct val="0"/>
              </a:spcBef>
            </a:pPr>
          </a:p>
          <a:p>
            <a:pPr algn="l">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Z</a:t>
            </a:r>
            <a:r>
              <a:rPr lang="en-US" b="true" sz="2035" spc="91" strike="noStrike" u="none">
                <a:solidFill>
                  <a:srgbClr val="FFFFFF"/>
                </a:solidFill>
                <a:latin typeface="Montserrat Classic Bold"/>
                <a:ea typeface="Montserrat Classic Bold"/>
                <a:cs typeface="Montserrat Classic Bold"/>
                <a:sym typeface="Montserrat Classic Bold"/>
              </a:rPr>
              <a:t>-Statistic: 12.663</a:t>
            </a:r>
          </a:p>
          <a:p>
            <a:pPr algn="l" marL="0" indent="0" lvl="0">
              <a:lnSpc>
                <a:spcPts val="2849"/>
              </a:lnSpc>
              <a:spcBef>
                <a:spcPct val="0"/>
              </a:spcBef>
            </a:pPr>
            <a:r>
              <a:rPr lang="en-US" b="true" sz="2035" spc="91" strike="noStrike" u="none">
                <a:solidFill>
                  <a:srgbClr val="FFFFFF"/>
                </a:solidFill>
                <a:latin typeface="Montserrat Classic Bold"/>
                <a:ea typeface="Montserrat Classic Bold"/>
                <a:cs typeface="Montserrat Classic Bold"/>
                <a:sym typeface="Montserrat Classic Bold"/>
              </a:rPr>
              <a:t>P-Value: 0</a:t>
            </a:r>
          </a:p>
          <a:p>
            <a:pPr algn="l" marL="0" indent="0" lvl="0">
              <a:lnSpc>
                <a:spcPts val="2849"/>
              </a:lnSpc>
              <a:spcBef>
                <a:spcPct val="0"/>
              </a:spcBef>
            </a:pPr>
          </a:p>
          <a:p>
            <a:pPr algn="l" marL="0" indent="0" lvl="0">
              <a:lnSpc>
                <a:spcPts val="2849"/>
              </a:lnSpc>
              <a:spcBef>
                <a:spcPct val="0"/>
              </a:spcBef>
            </a:pPr>
            <a:r>
              <a:rPr lang="en-US" sz="2035" spc="91" strike="noStrike" u="none">
                <a:solidFill>
                  <a:srgbClr val="FFFFFF"/>
                </a:solidFill>
                <a:latin typeface="Montserrat Classic"/>
                <a:ea typeface="Montserrat Classic"/>
                <a:cs typeface="Montserrat Classic"/>
                <a:sym typeface="Montserrat Classic"/>
              </a:rPr>
              <a:t>We reject the null hypothesis. </a:t>
            </a:r>
          </a:p>
          <a:p>
            <a:pPr algn="l" marL="0" indent="0" lvl="0">
              <a:lnSpc>
                <a:spcPts val="2849"/>
              </a:lnSpc>
              <a:spcBef>
                <a:spcPct val="0"/>
              </a:spcBef>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588C87"/>
        </a:solidFill>
      </p:bgPr>
    </p:bg>
    <p:spTree>
      <p:nvGrpSpPr>
        <p:cNvPr id="1" name=""/>
        <p:cNvGrpSpPr/>
        <p:nvPr/>
      </p:nvGrpSpPr>
      <p:grpSpPr>
        <a:xfrm>
          <a:off x="0" y="0"/>
          <a:ext cx="0" cy="0"/>
          <a:chOff x="0" y="0"/>
          <a:chExt cx="0" cy="0"/>
        </a:xfrm>
      </p:grpSpPr>
      <p:grpSp>
        <p:nvGrpSpPr>
          <p:cNvPr name="Group 2" id="2"/>
          <p:cNvGrpSpPr/>
          <p:nvPr/>
        </p:nvGrpSpPr>
        <p:grpSpPr>
          <a:xfrm rot="0">
            <a:off x="9447401" y="0"/>
            <a:ext cx="8840599" cy="10287000"/>
            <a:chOff x="0" y="0"/>
            <a:chExt cx="2328388" cy="2709333"/>
          </a:xfrm>
        </p:grpSpPr>
        <p:sp>
          <p:nvSpPr>
            <p:cNvPr name="Freeform 3" id="3"/>
            <p:cNvSpPr/>
            <p:nvPr/>
          </p:nvSpPr>
          <p:spPr>
            <a:xfrm flipH="false" flipV="false" rot="0">
              <a:off x="0" y="0"/>
              <a:ext cx="2328388" cy="2709333"/>
            </a:xfrm>
            <a:custGeom>
              <a:avLst/>
              <a:gdLst/>
              <a:ahLst/>
              <a:cxnLst/>
              <a:rect r="r" b="b" t="t" l="l"/>
              <a:pathLst>
                <a:path h="2709333" w="2328388">
                  <a:moveTo>
                    <a:pt x="0" y="0"/>
                  </a:moveTo>
                  <a:lnTo>
                    <a:pt x="2328388" y="0"/>
                  </a:lnTo>
                  <a:lnTo>
                    <a:pt x="2328388" y="2709333"/>
                  </a:lnTo>
                  <a:lnTo>
                    <a:pt x="0" y="2709333"/>
                  </a:lnTo>
                  <a:close/>
                </a:path>
              </a:pathLst>
            </a:custGeom>
            <a:solidFill>
              <a:srgbClr val="FFFFFF"/>
            </a:solidFill>
          </p:spPr>
        </p:sp>
        <p:sp>
          <p:nvSpPr>
            <p:cNvPr name="TextBox 4" id="4"/>
            <p:cNvSpPr txBox="true"/>
            <p:nvPr/>
          </p:nvSpPr>
          <p:spPr>
            <a:xfrm>
              <a:off x="0" y="-47625"/>
              <a:ext cx="2328388" cy="2756958"/>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1094953" y="24480"/>
            <a:ext cx="6825360" cy="5119020"/>
          </a:xfrm>
          <a:custGeom>
            <a:avLst/>
            <a:gdLst/>
            <a:ahLst/>
            <a:cxnLst/>
            <a:rect r="r" b="b" t="t" l="l"/>
            <a:pathLst>
              <a:path h="5119020" w="6825360">
                <a:moveTo>
                  <a:pt x="0" y="0"/>
                </a:moveTo>
                <a:lnTo>
                  <a:pt x="6825359" y="0"/>
                </a:lnTo>
                <a:lnTo>
                  <a:pt x="6825359" y="5119020"/>
                </a:lnTo>
                <a:lnTo>
                  <a:pt x="0" y="5119020"/>
                </a:lnTo>
                <a:lnTo>
                  <a:pt x="0" y="0"/>
                </a:lnTo>
                <a:close/>
              </a:path>
            </a:pathLst>
          </a:custGeom>
          <a:blipFill>
            <a:blip r:embed="rId2"/>
            <a:stretch>
              <a:fillRect l="0" t="0" r="0" b="0"/>
            </a:stretch>
          </a:blipFill>
        </p:spPr>
      </p:sp>
      <p:sp>
        <p:nvSpPr>
          <p:cNvPr name="Freeform 6" id="6"/>
          <p:cNvSpPr/>
          <p:nvPr/>
        </p:nvSpPr>
        <p:spPr>
          <a:xfrm flipH="false" flipV="false" rot="0">
            <a:off x="11094953" y="5143500"/>
            <a:ext cx="6825360" cy="5143500"/>
          </a:xfrm>
          <a:custGeom>
            <a:avLst/>
            <a:gdLst/>
            <a:ahLst/>
            <a:cxnLst/>
            <a:rect r="r" b="b" t="t" l="l"/>
            <a:pathLst>
              <a:path h="5143500" w="6825360">
                <a:moveTo>
                  <a:pt x="0" y="0"/>
                </a:moveTo>
                <a:lnTo>
                  <a:pt x="6825359" y="0"/>
                </a:lnTo>
                <a:lnTo>
                  <a:pt x="6825359" y="5143500"/>
                </a:lnTo>
                <a:lnTo>
                  <a:pt x="0" y="5143500"/>
                </a:lnTo>
                <a:lnTo>
                  <a:pt x="0" y="0"/>
                </a:lnTo>
                <a:close/>
              </a:path>
            </a:pathLst>
          </a:custGeom>
          <a:blipFill>
            <a:blip r:embed="rId3"/>
            <a:stretch>
              <a:fillRect l="-978" t="-1471" r="-978" b="0"/>
            </a:stretch>
          </a:blipFill>
        </p:spPr>
      </p:sp>
      <p:sp>
        <p:nvSpPr>
          <p:cNvPr name="TextBox 7" id="7"/>
          <p:cNvSpPr txBox="true"/>
          <p:nvPr/>
        </p:nvSpPr>
        <p:spPr>
          <a:xfrm rot="0">
            <a:off x="1508424" y="3224316"/>
            <a:ext cx="6336005" cy="727710"/>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FFFFF"/>
                </a:solidFill>
                <a:latin typeface="Montserrat Classic"/>
                <a:ea typeface="Montserrat Classic"/>
                <a:cs typeface="Montserrat Classic"/>
                <a:sym typeface="Montserrat Classic"/>
              </a:rPr>
              <a:t>Transforming categorical features in numerical (dummification).</a:t>
            </a:r>
          </a:p>
        </p:txBody>
      </p:sp>
      <p:sp>
        <p:nvSpPr>
          <p:cNvPr name="TextBox 8" id="8"/>
          <p:cNvSpPr txBox="true"/>
          <p:nvPr/>
        </p:nvSpPr>
        <p:spPr>
          <a:xfrm rot="0">
            <a:off x="1028700" y="2428323"/>
            <a:ext cx="130114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1:</a:t>
            </a:r>
          </a:p>
        </p:txBody>
      </p:sp>
      <p:sp>
        <p:nvSpPr>
          <p:cNvPr name="TextBox 9" id="9"/>
          <p:cNvSpPr txBox="true"/>
          <p:nvPr/>
        </p:nvSpPr>
        <p:spPr>
          <a:xfrm rot="0">
            <a:off x="1508424" y="5108009"/>
            <a:ext cx="6336005" cy="356235"/>
          </a:xfrm>
          <a:prstGeom prst="rect">
            <a:avLst/>
          </a:prstGeom>
        </p:spPr>
        <p:txBody>
          <a:bodyPr anchor="t" rtlCol="false" tIns="0" lIns="0" bIns="0" rIns="0">
            <a:spAutoFit/>
          </a:bodyPr>
          <a:lstStyle/>
          <a:p>
            <a:pPr algn="l" marL="0" indent="0" lvl="0">
              <a:lnSpc>
                <a:spcPts val="2940"/>
              </a:lnSpc>
              <a:spcBef>
                <a:spcPct val="0"/>
              </a:spcBef>
            </a:pPr>
            <a:r>
              <a:rPr lang="en-US" sz="2100" spc="46">
                <a:solidFill>
                  <a:srgbClr val="FFFFFF"/>
                </a:solidFill>
                <a:latin typeface="Montserrat Classic"/>
                <a:ea typeface="Montserrat Classic"/>
                <a:cs typeface="Montserrat Classic"/>
                <a:sym typeface="Montserrat Classic"/>
              </a:rPr>
              <a:t>Standardising the numerical data.</a:t>
            </a:r>
          </a:p>
        </p:txBody>
      </p:sp>
      <p:sp>
        <p:nvSpPr>
          <p:cNvPr name="TextBox 10" id="10"/>
          <p:cNvSpPr txBox="true"/>
          <p:nvPr/>
        </p:nvSpPr>
        <p:spPr>
          <a:xfrm rot="0">
            <a:off x="1028700" y="4203633"/>
            <a:ext cx="1839991"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2:</a:t>
            </a:r>
          </a:p>
        </p:txBody>
      </p:sp>
      <p:sp>
        <p:nvSpPr>
          <p:cNvPr name="TextBox 11" id="11"/>
          <p:cNvSpPr txBox="true"/>
          <p:nvPr/>
        </p:nvSpPr>
        <p:spPr>
          <a:xfrm rot="0">
            <a:off x="967467" y="5978944"/>
            <a:ext cx="1962457"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3:</a:t>
            </a:r>
          </a:p>
        </p:txBody>
      </p:sp>
      <p:sp>
        <p:nvSpPr>
          <p:cNvPr name="TextBox 12" id="12"/>
          <p:cNvSpPr txBox="true"/>
          <p:nvPr/>
        </p:nvSpPr>
        <p:spPr>
          <a:xfrm rot="0">
            <a:off x="577683" y="876302"/>
            <a:ext cx="7865498"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FFFFFF"/>
                </a:solidFill>
                <a:latin typeface="Montserrat Classic Bold"/>
                <a:ea typeface="Montserrat Classic Bold"/>
                <a:cs typeface="Montserrat Classic Bold"/>
                <a:sym typeface="Montserrat Classic Bold"/>
              </a:rPr>
              <a:t>Clustering Algorithms</a:t>
            </a:r>
          </a:p>
        </p:txBody>
      </p:sp>
      <p:sp>
        <p:nvSpPr>
          <p:cNvPr name="Freeform 13" id="13"/>
          <p:cNvSpPr/>
          <p:nvPr/>
        </p:nvSpPr>
        <p:spPr>
          <a:xfrm flipH="false" flipV="false" rot="5400000">
            <a:off x="4243979" y="3600450"/>
            <a:ext cx="10287000" cy="3086100"/>
          </a:xfrm>
          <a:custGeom>
            <a:avLst/>
            <a:gdLst/>
            <a:ahLst/>
            <a:cxnLst/>
            <a:rect r="r" b="b" t="t" l="l"/>
            <a:pathLst>
              <a:path h="3086100" w="10287000">
                <a:moveTo>
                  <a:pt x="0" y="0"/>
                </a:moveTo>
                <a:lnTo>
                  <a:pt x="10287000" y="0"/>
                </a:lnTo>
                <a:lnTo>
                  <a:pt x="10287000" y="3086100"/>
                </a:lnTo>
                <a:lnTo>
                  <a:pt x="0" y="30861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508424" y="6904713"/>
            <a:ext cx="7938977" cy="2213610"/>
          </a:xfrm>
          <a:prstGeom prst="rect">
            <a:avLst/>
          </a:prstGeom>
        </p:spPr>
        <p:txBody>
          <a:bodyPr anchor="t" rtlCol="false" tIns="0" lIns="0" bIns="0" rIns="0">
            <a:spAutoFit/>
          </a:bodyPr>
          <a:lstStyle/>
          <a:p>
            <a:pPr algn="l">
              <a:lnSpc>
                <a:spcPts val="2940"/>
              </a:lnSpc>
            </a:pPr>
            <a:r>
              <a:rPr lang="en-US" sz="2100" spc="46">
                <a:solidFill>
                  <a:srgbClr val="FFFFFF"/>
                </a:solidFill>
                <a:latin typeface="Montserrat Classic"/>
                <a:ea typeface="Montserrat Classic"/>
                <a:cs typeface="Montserrat Classic"/>
                <a:sym typeface="Montserrat Classic"/>
              </a:rPr>
              <a:t>Performing a dimensionality reduction method:</a:t>
            </a: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PCA may not be optimal as the first two components explain only 0.38 of the variance, which is less than 80%.</a:t>
            </a: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Isomap method seems to be more relevant than PCA for the 2D projection as we discovered a 3rd cluster.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078633" y="6089882"/>
            <a:ext cx="7060841" cy="3874694"/>
          </a:xfrm>
          <a:custGeom>
            <a:avLst/>
            <a:gdLst/>
            <a:ahLst/>
            <a:cxnLst/>
            <a:rect r="r" b="b" t="t" l="l"/>
            <a:pathLst>
              <a:path h="3874694" w="7060841">
                <a:moveTo>
                  <a:pt x="0" y="0"/>
                </a:moveTo>
                <a:lnTo>
                  <a:pt x="7060841" y="0"/>
                </a:lnTo>
                <a:lnTo>
                  <a:pt x="7060841" y="3874694"/>
                </a:lnTo>
                <a:lnTo>
                  <a:pt x="0" y="3874694"/>
                </a:lnTo>
                <a:lnTo>
                  <a:pt x="0" y="0"/>
                </a:lnTo>
                <a:close/>
              </a:path>
            </a:pathLst>
          </a:custGeom>
          <a:blipFill>
            <a:blip r:embed="rId2"/>
            <a:stretch>
              <a:fillRect l="-105784" t="0" r="0" b="0"/>
            </a:stretch>
          </a:blipFill>
        </p:spPr>
      </p:sp>
      <p:sp>
        <p:nvSpPr>
          <p:cNvPr name="Freeform 3" id="3"/>
          <p:cNvSpPr/>
          <p:nvPr/>
        </p:nvSpPr>
        <p:spPr>
          <a:xfrm flipH="false" flipV="false" rot="0">
            <a:off x="11078633" y="372385"/>
            <a:ext cx="6858000" cy="5143500"/>
          </a:xfrm>
          <a:custGeom>
            <a:avLst/>
            <a:gdLst/>
            <a:ahLst/>
            <a:cxnLst/>
            <a:rect r="r" b="b" t="t" l="l"/>
            <a:pathLst>
              <a:path h="5143500" w="6858000">
                <a:moveTo>
                  <a:pt x="0" y="0"/>
                </a:moveTo>
                <a:lnTo>
                  <a:pt x="6858000" y="0"/>
                </a:lnTo>
                <a:lnTo>
                  <a:pt x="6858000" y="5143500"/>
                </a:lnTo>
                <a:lnTo>
                  <a:pt x="0" y="5143500"/>
                </a:lnTo>
                <a:lnTo>
                  <a:pt x="0" y="0"/>
                </a:lnTo>
                <a:close/>
              </a:path>
            </a:pathLst>
          </a:custGeom>
          <a:blipFill>
            <a:blip r:embed="rId3"/>
            <a:stretch>
              <a:fillRect l="0" t="0" r="0" b="0"/>
            </a:stretch>
          </a:blipFill>
        </p:spPr>
      </p:sp>
      <p:grpSp>
        <p:nvGrpSpPr>
          <p:cNvPr name="Group 4" id="4"/>
          <p:cNvGrpSpPr/>
          <p:nvPr/>
        </p:nvGrpSpPr>
        <p:grpSpPr>
          <a:xfrm rot="0">
            <a:off x="-4592597" y="-2904179"/>
            <a:ext cx="15671230" cy="8591516"/>
            <a:chOff x="0" y="0"/>
            <a:chExt cx="1162752" cy="637461"/>
          </a:xfrm>
        </p:grpSpPr>
        <p:sp>
          <p:nvSpPr>
            <p:cNvPr name="Freeform 5" id="5"/>
            <p:cNvSpPr/>
            <p:nvPr/>
          </p:nvSpPr>
          <p:spPr>
            <a:xfrm flipH="false" flipV="false" rot="0">
              <a:off x="0" y="0"/>
              <a:ext cx="1162752" cy="637461"/>
            </a:xfrm>
            <a:custGeom>
              <a:avLst/>
              <a:gdLst/>
              <a:ahLst/>
              <a:cxnLst/>
              <a:rect r="r" b="b" t="t" l="l"/>
              <a:pathLst>
                <a:path h="637461" w="1162752">
                  <a:moveTo>
                    <a:pt x="581376" y="0"/>
                  </a:moveTo>
                  <a:cubicBezTo>
                    <a:pt x="260291" y="0"/>
                    <a:pt x="0" y="142701"/>
                    <a:pt x="0" y="318731"/>
                  </a:cubicBezTo>
                  <a:cubicBezTo>
                    <a:pt x="0" y="494761"/>
                    <a:pt x="260291" y="637461"/>
                    <a:pt x="581376" y="637461"/>
                  </a:cubicBezTo>
                  <a:cubicBezTo>
                    <a:pt x="902461" y="637461"/>
                    <a:pt x="1162752" y="494761"/>
                    <a:pt x="1162752" y="318731"/>
                  </a:cubicBezTo>
                  <a:cubicBezTo>
                    <a:pt x="1162752" y="142701"/>
                    <a:pt x="902461" y="0"/>
                    <a:pt x="581376" y="0"/>
                  </a:cubicBezTo>
                  <a:close/>
                </a:path>
              </a:pathLst>
            </a:custGeom>
            <a:solidFill>
              <a:srgbClr val="588C87"/>
            </a:solidFill>
            <a:ln w="952500" cap="sq">
              <a:solidFill>
                <a:srgbClr val="588C87"/>
              </a:solidFill>
              <a:prstDash val="solid"/>
              <a:miter/>
            </a:ln>
          </p:spPr>
        </p:sp>
        <p:sp>
          <p:nvSpPr>
            <p:cNvPr name="TextBox 6" id="6"/>
            <p:cNvSpPr txBox="true"/>
            <p:nvPr/>
          </p:nvSpPr>
          <p:spPr>
            <a:xfrm>
              <a:off x="109008" y="12137"/>
              <a:ext cx="944736" cy="565562"/>
            </a:xfrm>
            <a:prstGeom prst="rect">
              <a:avLst/>
            </a:prstGeom>
          </p:spPr>
          <p:txBody>
            <a:bodyPr anchor="ctr" rtlCol="false" tIns="50800" lIns="50800" bIns="50800" rIns="50800"/>
            <a:lstStyle/>
            <a:p>
              <a:pPr algn="ctr">
                <a:lnSpc>
                  <a:spcPts val="2659"/>
                </a:lnSpc>
              </a:pPr>
            </a:p>
          </p:txBody>
        </p:sp>
      </p:grpSp>
      <p:sp>
        <p:nvSpPr>
          <p:cNvPr name="TextBox 7" id="7"/>
          <p:cNvSpPr txBox="true"/>
          <p:nvPr/>
        </p:nvSpPr>
        <p:spPr>
          <a:xfrm rot="0">
            <a:off x="1557411" y="3107981"/>
            <a:ext cx="6336005" cy="1842135"/>
          </a:xfrm>
          <a:prstGeom prst="rect">
            <a:avLst/>
          </a:prstGeom>
        </p:spPr>
        <p:txBody>
          <a:bodyPr anchor="t" rtlCol="false" tIns="0" lIns="0" bIns="0" rIns="0">
            <a:spAutoFit/>
          </a:bodyPr>
          <a:lstStyle/>
          <a:p>
            <a:pPr algn="l">
              <a:lnSpc>
                <a:spcPts val="2940"/>
              </a:lnSpc>
            </a:pPr>
            <a:r>
              <a:rPr lang="en-US" sz="2100" spc="46">
                <a:solidFill>
                  <a:srgbClr val="FFFFFF"/>
                </a:solidFill>
                <a:latin typeface="Montserrat Classic"/>
                <a:ea typeface="Montserrat Classic"/>
                <a:cs typeface="Montserrat Classic"/>
                <a:sym typeface="Montserrat Classic"/>
              </a:rPr>
              <a:t>Clustering our data:</a:t>
            </a:r>
          </a:p>
          <a:p>
            <a:pPr algn="l">
              <a:lnSpc>
                <a:spcPts val="2940"/>
              </a:lnSpc>
            </a:pP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K-means</a:t>
            </a:r>
          </a:p>
          <a:p>
            <a:pPr algn="l">
              <a:lnSpc>
                <a:spcPts val="2940"/>
              </a:lnSpc>
            </a:pPr>
          </a:p>
          <a:p>
            <a:pPr algn="l" marL="453390" indent="-226695" lvl="1">
              <a:lnSpc>
                <a:spcPts val="2940"/>
              </a:lnSpc>
              <a:buFont typeface="Arial"/>
              <a:buChar char="•"/>
            </a:pPr>
            <a:r>
              <a:rPr lang="en-US" sz="2100" spc="46">
                <a:solidFill>
                  <a:srgbClr val="FFFFFF"/>
                </a:solidFill>
                <a:latin typeface="Montserrat Classic"/>
                <a:ea typeface="Montserrat Classic"/>
                <a:cs typeface="Montserrat Classic"/>
                <a:sym typeface="Montserrat Classic"/>
              </a:rPr>
              <a:t>HDBSCAN </a:t>
            </a:r>
          </a:p>
        </p:txBody>
      </p:sp>
      <p:sp>
        <p:nvSpPr>
          <p:cNvPr name="TextBox 8" id="8"/>
          <p:cNvSpPr txBox="true"/>
          <p:nvPr/>
        </p:nvSpPr>
        <p:spPr>
          <a:xfrm rot="0">
            <a:off x="1028700" y="2428323"/>
            <a:ext cx="1693032" cy="515812"/>
          </a:xfrm>
          <a:prstGeom prst="rect">
            <a:avLst/>
          </a:prstGeom>
        </p:spPr>
        <p:txBody>
          <a:bodyPr anchor="t" rtlCol="false" tIns="0" lIns="0" bIns="0" rIns="0">
            <a:spAutoFit/>
          </a:bodyPr>
          <a:lstStyle/>
          <a:p>
            <a:pPr algn="l" marL="0" indent="0" lvl="0">
              <a:lnSpc>
                <a:spcPts val="4145"/>
              </a:lnSpc>
              <a:spcBef>
                <a:spcPct val="0"/>
              </a:spcBef>
            </a:pPr>
            <a:r>
              <a:rPr lang="en-US" b="true" sz="2960" spc="65">
                <a:solidFill>
                  <a:srgbClr val="FFFFFF"/>
                </a:solidFill>
                <a:latin typeface="Montserrat Classic Bold"/>
                <a:ea typeface="Montserrat Classic Bold"/>
                <a:cs typeface="Montserrat Classic Bold"/>
                <a:sym typeface="Montserrat Classic Bold"/>
              </a:rPr>
              <a:t>Step 4:</a:t>
            </a:r>
          </a:p>
        </p:txBody>
      </p:sp>
      <p:sp>
        <p:nvSpPr>
          <p:cNvPr name="TextBox 9" id="9"/>
          <p:cNvSpPr txBox="true"/>
          <p:nvPr/>
        </p:nvSpPr>
        <p:spPr>
          <a:xfrm rot="0">
            <a:off x="577683" y="876302"/>
            <a:ext cx="7865498" cy="750473"/>
          </a:xfrm>
          <a:prstGeom prst="rect">
            <a:avLst/>
          </a:prstGeom>
        </p:spPr>
        <p:txBody>
          <a:bodyPr anchor="t" rtlCol="false" tIns="0" lIns="0" bIns="0" rIns="0">
            <a:spAutoFit/>
          </a:bodyPr>
          <a:lstStyle/>
          <a:p>
            <a:pPr algn="l" marL="0" indent="0" lvl="0">
              <a:lnSpc>
                <a:spcPts val="5966"/>
              </a:lnSpc>
              <a:spcBef>
                <a:spcPct val="0"/>
              </a:spcBef>
            </a:pPr>
            <a:r>
              <a:rPr lang="en-US" b="true" sz="4972" spc="178">
                <a:solidFill>
                  <a:srgbClr val="FFFFFF"/>
                </a:solidFill>
                <a:latin typeface="Montserrat Classic Bold"/>
                <a:ea typeface="Montserrat Classic Bold"/>
                <a:cs typeface="Montserrat Classic Bold"/>
                <a:sym typeface="Montserrat Classic Bold"/>
              </a:rPr>
              <a:t>Clustering Algorithm</a:t>
            </a:r>
          </a:p>
        </p:txBody>
      </p:sp>
      <p:sp>
        <p:nvSpPr>
          <p:cNvPr name="Freeform 10" id="10"/>
          <p:cNvSpPr/>
          <p:nvPr/>
        </p:nvSpPr>
        <p:spPr>
          <a:xfrm flipH="false" flipV="false" rot="0">
            <a:off x="1201329" y="5846112"/>
            <a:ext cx="8324607" cy="4362234"/>
          </a:xfrm>
          <a:custGeom>
            <a:avLst/>
            <a:gdLst/>
            <a:ahLst/>
            <a:cxnLst/>
            <a:rect r="r" b="b" t="t" l="l"/>
            <a:pathLst>
              <a:path h="4362234" w="8324607">
                <a:moveTo>
                  <a:pt x="0" y="0"/>
                </a:moveTo>
                <a:lnTo>
                  <a:pt x="8324607" y="0"/>
                </a:lnTo>
                <a:lnTo>
                  <a:pt x="8324607" y="4362234"/>
                </a:lnTo>
                <a:lnTo>
                  <a:pt x="0" y="4362234"/>
                </a:lnTo>
                <a:lnTo>
                  <a:pt x="0" y="0"/>
                </a:lnTo>
                <a:close/>
              </a:path>
            </a:pathLst>
          </a:custGeom>
          <a:blipFill>
            <a:blip r:embed="rId2"/>
            <a:stretch>
              <a:fillRect l="0" t="0" r="-96506"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438032" y="8398791"/>
            <a:ext cx="3988366" cy="473147"/>
          </a:xfrm>
          <a:custGeom>
            <a:avLst/>
            <a:gdLst/>
            <a:ahLst/>
            <a:cxnLst/>
            <a:rect r="r" b="b" t="t" l="l"/>
            <a:pathLst>
              <a:path h="473147" w="3988366">
                <a:moveTo>
                  <a:pt x="0" y="0"/>
                </a:moveTo>
                <a:lnTo>
                  <a:pt x="3988366" y="0"/>
                </a:lnTo>
                <a:lnTo>
                  <a:pt x="3988366" y="473148"/>
                </a:lnTo>
                <a:lnTo>
                  <a:pt x="0" y="473148"/>
                </a:lnTo>
                <a:lnTo>
                  <a:pt x="0" y="0"/>
                </a:lnTo>
                <a:close/>
              </a:path>
            </a:pathLst>
          </a:custGeom>
          <a:blipFill>
            <a:blip r:embed="rId2">
              <a:alphaModFix amt="89000"/>
            </a:blip>
            <a:stretch>
              <a:fillRect l="0" t="0" r="0" b="-142346"/>
            </a:stretch>
          </a:blipFill>
        </p:spPr>
      </p:sp>
      <p:grpSp>
        <p:nvGrpSpPr>
          <p:cNvPr name="Group 3" id="3"/>
          <p:cNvGrpSpPr/>
          <p:nvPr/>
        </p:nvGrpSpPr>
        <p:grpSpPr>
          <a:xfrm rot="0">
            <a:off x="438032" y="2658570"/>
            <a:ext cx="4075499" cy="5740221"/>
            <a:chOff x="0" y="0"/>
            <a:chExt cx="1320076" cy="1859289"/>
          </a:xfrm>
        </p:grpSpPr>
        <p:sp>
          <p:nvSpPr>
            <p:cNvPr name="Freeform 4" id="4"/>
            <p:cNvSpPr/>
            <p:nvPr/>
          </p:nvSpPr>
          <p:spPr>
            <a:xfrm flipH="false" flipV="false" rot="0">
              <a:off x="0" y="0"/>
              <a:ext cx="1320076" cy="1859289"/>
            </a:xfrm>
            <a:custGeom>
              <a:avLst/>
              <a:gdLst/>
              <a:ahLst/>
              <a:cxnLst/>
              <a:rect r="r" b="b" t="t" l="l"/>
              <a:pathLst>
                <a:path h="1859289" w="1320076">
                  <a:moveTo>
                    <a:pt x="68386" y="0"/>
                  </a:moveTo>
                  <a:lnTo>
                    <a:pt x="1251690" y="0"/>
                  </a:lnTo>
                  <a:cubicBezTo>
                    <a:pt x="1289459" y="0"/>
                    <a:pt x="1320076" y="30618"/>
                    <a:pt x="1320076" y="68386"/>
                  </a:cubicBezTo>
                  <a:lnTo>
                    <a:pt x="1320076" y="1790903"/>
                  </a:lnTo>
                  <a:cubicBezTo>
                    <a:pt x="1320076" y="1828671"/>
                    <a:pt x="1289459" y="1859289"/>
                    <a:pt x="1251690" y="1859289"/>
                  </a:cubicBezTo>
                  <a:lnTo>
                    <a:pt x="68386" y="1859289"/>
                  </a:lnTo>
                  <a:cubicBezTo>
                    <a:pt x="30618" y="1859289"/>
                    <a:pt x="0" y="1828671"/>
                    <a:pt x="0" y="1790903"/>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5" id="5"/>
            <p:cNvSpPr txBox="true"/>
            <p:nvPr/>
          </p:nvSpPr>
          <p:spPr>
            <a:xfrm>
              <a:off x="0" y="-47625"/>
              <a:ext cx="1320076" cy="1906914"/>
            </a:xfrm>
            <a:prstGeom prst="rect">
              <a:avLst/>
            </a:prstGeom>
          </p:spPr>
          <p:txBody>
            <a:bodyPr anchor="ctr" rtlCol="false" tIns="50800" lIns="50800" bIns="50800" rIns="50800"/>
            <a:lstStyle/>
            <a:p>
              <a:pPr algn="ctr">
                <a:lnSpc>
                  <a:spcPts val="2659"/>
                </a:lnSpc>
              </a:pPr>
            </a:p>
          </p:txBody>
        </p:sp>
      </p:grpSp>
      <p:grpSp>
        <p:nvGrpSpPr>
          <p:cNvPr name="Group 6" id="6"/>
          <p:cNvGrpSpPr/>
          <p:nvPr/>
        </p:nvGrpSpPr>
        <p:grpSpPr>
          <a:xfrm rot="0">
            <a:off x="1803146" y="1831112"/>
            <a:ext cx="1345270" cy="1445367"/>
            <a:chOff x="0" y="0"/>
            <a:chExt cx="435740" cy="468162"/>
          </a:xfrm>
        </p:grpSpPr>
        <p:sp>
          <p:nvSpPr>
            <p:cNvPr name="Freeform 7" id="7"/>
            <p:cNvSpPr/>
            <p:nvPr/>
          </p:nvSpPr>
          <p:spPr>
            <a:xfrm flipH="false" flipV="false" rot="0">
              <a:off x="0" y="0"/>
              <a:ext cx="435740" cy="468162"/>
            </a:xfrm>
            <a:custGeom>
              <a:avLst/>
              <a:gdLst/>
              <a:ahLst/>
              <a:cxnLst/>
              <a:rect r="r" b="b" t="t" l="l"/>
              <a:pathLst>
                <a:path h="468162" w="435740">
                  <a:moveTo>
                    <a:pt x="0" y="0"/>
                  </a:moveTo>
                  <a:lnTo>
                    <a:pt x="435740" y="0"/>
                  </a:lnTo>
                  <a:lnTo>
                    <a:pt x="435740" y="468162"/>
                  </a:lnTo>
                  <a:lnTo>
                    <a:pt x="0" y="468162"/>
                  </a:lnTo>
                  <a:close/>
                </a:path>
              </a:pathLst>
            </a:custGeom>
            <a:solidFill>
              <a:srgbClr val="FFFFFF"/>
            </a:solidFill>
          </p:spPr>
        </p:sp>
        <p:sp>
          <p:nvSpPr>
            <p:cNvPr name="TextBox 8" id="8"/>
            <p:cNvSpPr txBox="true"/>
            <p:nvPr/>
          </p:nvSpPr>
          <p:spPr>
            <a:xfrm>
              <a:off x="0" y="-9525"/>
              <a:ext cx="435740" cy="477687"/>
            </a:xfrm>
            <a:prstGeom prst="rect">
              <a:avLst/>
            </a:prstGeom>
          </p:spPr>
          <p:txBody>
            <a:bodyPr anchor="ctr" rtlCol="false" tIns="50800" lIns="50800" bIns="50800" rIns="50800"/>
            <a:lstStyle/>
            <a:p>
              <a:pPr algn="ctr" marL="0" indent="0" lvl="0">
                <a:lnSpc>
                  <a:spcPts val="7358"/>
                </a:lnSpc>
                <a:spcBef>
                  <a:spcPct val="0"/>
                </a:spcBef>
              </a:pPr>
              <a:r>
                <a:rPr lang="en-US" b="true" sz="6131" spc="220" strike="noStrike" u="none">
                  <a:solidFill>
                    <a:srgbClr val="0063A1"/>
                  </a:solidFill>
                  <a:latin typeface="Montserrat Classic Bold"/>
                  <a:ea typeface="Montserrat Classic Bold"/>
                  <a:cs typeface="Montserrat Classic Bold"/>
                  <a:sym typeface="Montserrat Classic Bold"/>
                </a:rPr>
                <a:t>0</a:t>
              </a:r>
            </a:p>
          </p:txBody>
        </p:sp>
      </p:grpSp>
      <p:sp>
        <p:nvSpPr>
          <p:cNvPr name="Freeform 9" id="9"/>
          <p:cNvSpPr/>
          <p:nvPr/>
        </p:nvSpPr>
        <p:spPr>
          <a:xfrm flipH="false" flipV="false" rot="-10800000">
            <a:off x="5126651" y="8398791"/>
            <a:ext cx="3988366" cy="473147"/>
          </a:xfrm>
          <a:custGeom>
            <a:avLst/>
            <a:gdLst/>
            <a:ahLst/>
            <a:cxnLst/>
            <a:rect r="r" b="b" t="t" l="l"/>
            <a:pathLst>
              <a:path h="473147" w="3988366">
                <a:moveTo>
                  <a:pt x="0" y="0"/>
                </a:moveTo>
                <a:lnTo>
                  <a:pt x="3988366" y="0"/>
                </a:lnTo>
                <a:lnTo>
                  <a:pt x="3988366" y="473148"/>
                </a:lnTo>
                <a:lnTo>
                  <a:pt x="0" y="473148"/>
                </a:lnTo>
                <a:lnTo>
                  <a:pt x="0" y="0"/>
                </a:lnTo>
                <a:close/>
              </a:path>
            </a:pathLst>
          </a:custGeom>
          <a:blipFill>
            <a:blip r:embed="rId2">
              <a:alphaModFix amt="89000"/>
            </a:blip>
            <a:stretch>
              <a:fillRect l="0" t="0" r="0" b="-142346"/>
            </a:stretch>
          </a:blipFill>
        </p:spPr>
      </p:sp>
      <p:grpSp>
        <p:nvGrpSpPr>
          <p:cNvPr name="Group 10" id="10"/>
          <p:cNvGrpSpPr/>
          <p:nvPr/>
        </p:nvGrpSpPr>
        <p:grpSpPr>
          <a:xfrm rot="0">
            <a:off x="12287028" y="0"/>
            <a:ext cx="6247116" cy="6247116"/>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3"/>
              <a:stretch>
                <a:fillRect l="-25117" t="0" r="-25117" b="0"/>
              </a:stretch>
            </a:blipFill>
          </p:spPr>
        </p:sp>
      </p:grpSp>
      <p:grpSp>
        <p:nvGrpSpPr>
          <p:cNvPr name="Group 12" id="12"/>
          <p:cNvGrpSpPr/>
          <p:nvPr/>
        </p:nvGrpSpPr>
        <p:grpSpPr>
          <a:xfrm rot="0">
            <a:off x="5083085" y="2701201"/>
            <a:ext cx="4075499" cy="5697590"/>
            <a:chOff x="0" y="0"/>
            <a:chExt cx="1320076" cy="1845481"/>
          </a:xfrm>
        </p:grpSpPr>
        <p:sp>
          <p:nvSpPr>
            <p:cNvPr name="Freeform 13" id="13"/>
            <p:cNvSpPr/>
            <p:nvPr/>
          </p:nvSpPr>
          <p:spPr>
            <a:xfrm flipH="false" flipV="false" rot="0">
              <a:off x="0" y="0"/>
              <a:ext cx="1320076" cy="1845481"/>
            </a:xfrm>
            <a:custGeom>
              <a:avLst/>
              <a:gdLst/>
              <a:ahLst/>
              <a:cxnLst/>
              <a:rect r="r" b="b" t="t" l="l"/>
              <a:pathLst>
                <a:path h="1845481" w="1320076">
                  <a:moveTo>
                    <a:pt x="68386" y="0"/>
                  </a:moveTo>
                  <a:lnTo>
                    <a:pt x="1251690" y="0"/>
                  </a:lnTo>
                  <a:cubicBezTo>
                    <a:pt x="1289459" y="0"/>
                    <a:pt x="1320076" y="30618"/>
                    <a:pt x="1320076" y="68386"/>
                  </a:cubicBezTo>
                  <a:lnTo>
                    <a:pt x="1320076" y="1777094"/>
                  </a:lnTo>
                  <a:cubicBezTo>
                    <a:pt x="1320076" y="1814863"/>
                    <a:pt x="1289459" y="1845481"/>
                    <a:pt x="1251690" y="1845481"/>
                  </a:cubicBezTo>
                  <a:lnTo>
                    <a:pt x="68386" y="1845481"/>
                  </a:lnTo>
                  <a:cubicBezTo>
                    <a:pt x="30618" y="1845481"/>
                    <a:pt x="0" y="1814863"/>
                    <a:pt x="0" y="1777094"/>
                  </a:cubicBezTo>
                  <a:lnTo>
                    <a:pt x="0" y="68386"/>
                  </a:lnTo>
                  <a:cubicBezTo>
                    <a:pt x="0" y="30618"/>
                    <a:pt x="30618" y="0"/>
                    <a:pt x="68386" y="0"/>
                  </a:cubicBezTo>
                  <a:close/>
                </a:path>
              </a:pathLst>
            </a:custGeom>
            <a:solidFill>
              <a:srgbClr val="000000">
                <a:alpha val="0"/>
              </a:srgbClr>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14" id="14"/>
            <p:cNvSpPr txBox="true"/>
            <p:nvPr/>
          </p:nvSpPr>
          <p:spPr>
            <a:xfrm>
              <a:off x="0" y="-47625"/>
              <a:ext cx="1320076" cy="1893106"/>
            </a:xfrm>
            <a:prstGeom prst="rect">
              <a:avLst/>
            </a:prstGeom>
          </p:spPr>
          <p:txBody>
            <a:bodyPr anchor="ctr" rtlCol="false" tIns="50800" lIns="50800" bIns="50800" rIns="50800"/>
            <a:lstStyle/>
            <a:p>
              <a:pPr algn="ctr">
                <a:lnSpc>
                  <a:spcPts val="2659"/>
                </a:lnSpc>
              </a:pPr>
            </a:p>
          </p:txBody>
        </p:sp>
      </p:grpSp>
      <p:grpSp>
        <p:nvGrpSpPr>
          <p:cNvPr name="Group 15" id="15"/>
          <p:cNvGrpSpPr/>
          <p:nvPr/>
        </p:nvGrpSpPr>
        <p:grpSpPr>
          <a:xfrm rot="0">
            <a:off x="6448199" y="1631714"/>
            <a:ext cx="1345270" cy="1844163"/>
            <a:chOff x="0" y="0"/>
            <a:chExt cx="435740" cy="597334"/>
          </a:xfrm>
        </p:grpSpPr>
        <p:sp>
          <p:nvSpPr>
            <p:cNvPr name="Freeform 16" id="16"/>
            <p:cNvSpPr/>
            <p:nvPr/>
          </p:nvSpPr>
          <p:spPr>
            <a:xfrm flipH="false" flipV="false" rot="0">
              <a:off x="0" y="0"/>
              <a:ext cx="435740" cy="597334"/>
            </a:xfrm>
            <a:custGeom>
              <a:avLst/>
              <a:gdLst/>
              <a:ahLst/>
              <a:cxnLst/>
              <a:rect r="r" b="b" t="t" l="l"/>
              <a:pathLst>
                <a:path h="597334" w="435740">
                  <a:moveTo>
                    <a:pt x="0" y="0"/>
                  </a:moveTo>
                  <a:lnTo>
                    <a:pt x="435740" y="0"/>
                  </a:lnTo>
                  <a:lnTo>
                    <a:pt x="435740" y="597334"/>
                  </a:lnTo>
                  <a:lnTo>
                    <a:pt x="0" y="597334"/>
                  </a:lnTo>
                  <a:close/>
                </a:path>
              </a:pathLst>
            </a:custGeom>
            <a:solidFill>
              <a:srgbClr val="FFFFFF"/>
            </a:solidFill>
          </p:spPr>
        </p:sp>
        <p:sp>
          <p:nvSpPr>
            <p:cNvPr name="TextBox 17" id="17"/>
            <p:cNvSpPr txBox="true"/>
            <p:nvPr/>
          </p:nvSpPr>
          <p:spPr>
            <a:xfrm>
              <a:off x="0" y="-9525"/>
              <a:ext cx="435740" cy="60685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1</a:t>
              </a:r>
            </a:p>
          </p:txBody>
        </p:sp>
      </p:grpSp>
      <p:sp>
        <p:nvSpPr>
          <p:cNvPr name="Freeform 18" id="18"/>
          <p:cNvSpPr/>
          <p:nvPr/>
        </p:nvSpPr>
        <p:spPr>
          <a:xfrm flipH="false" flipV="false" rot="-10800000">
            <a:off x="9815271" y="8323039"/>
            <a:ext cx="3988366" cy="473147"/>
          </a:xfrm>
          <a:custGeom>
            <a:avLst/>
            <a:gdLst/>
            <a:ahLst/>
            <a:cxnLst/>
            <a:rect r="r" b="b" t="t" l="l"/>
            <a:pathLst>
              <a:path h="473147" w="3988366">
                <a:moveTo>
                  <a:pt x="0" y="0"/>
                </a:moveTo>
                <a:lnTo>
                  <a:pt x="3988366" y="0"/>
                </a:lnTo>
                <a:lnTo>
                  <a:pt x="3988366" y="473147"/>
                </a:lnTo>
                <a:lnTo>
                  <a:pt x="0" y="473147"/>
                </a:lnTo>
                <a:lnTo>
                  <a:pt x="0" y="0"/>
                </a:lnTo>
                <a:close/>
              </a:path>
            </a:pathLst>
          </a:custGeom>
          <a:blipFill>
            <a:blip r:embed="rId2">
              <a:alphaModFix amt="89000"/>
            </a:blip>
            <a:stretch>
              <a:fillRect l="0" t="0" r="0" b="-142346"/>
            </a:stretch>
          </a:blipFill>
        </p:spPr>
      </p:sp>
      <p:grpSp>
        <p:nvGrpSpPr>
          <p:cNvPr name="Group 19" id="19"/>
          <p:cNvGrpSpPr/>
          <p:nvPr/>
        </p:nvGrpSpPr>
        <p:grpSpPr>
          <a:xfrm rot="0">
            <a:off x="9815271" y="2701201"/>
            <a:ext cx="4075499" cy="5621837"/>
            <a:chOff x="0" y="0"/>
            <a:chExt cx="1320076" cy="1820944"/>
          </a:xfrm>
        </p:grpSpPr>
        <p:sp>
          <p:nvSpPr>
            <p:cNvPr name="Freeform 20" id="20"/>
            <p:cNvSpPr/>
            <p:nvPr/>
          </p:nvSpPr>
          <p:spPr>
            <a:xfrm flipH="false" flipV="false" rot="0">
              <a:off x="0" y="0"/>
              <a:ext cx="1320076" cy="1820944"/>
            </a:xfrm>
            <a:custGeom>
              <a:avLst/>
              <a:gdLst/>
              <a:ahLst/>
              <a:cxnLst/>
              <a:rect r="r" b="b" t="t" l="l"/>
              <a:pathLst>
                <a:path h="1820944" w="1320076">
                  <a:moveTo>
                    <a:pt x="68386" y="0"/>
                  </a:moveTo>
                  <a:lnTo>
                    <a:pt x="1251690" y="0"/>
                  </a:lnTo>
                  <a:cubicBezTo>
                    <a:pt x="1289459" y="0"/>
                    <a:pt x="1320076" y="30618"/>
                    <a:pt x="1320076" y="68386"/>
                  </a:cubicBezTo>
                  <a:lnTo>
                    <a:pt x="1320076" y="1752557"/>
                  </a:lnTo>
                  <a:cubicBezTo>
                    <a:pt x="1320076" y="1790326"/>
                    <a:pt x="1289459" y="1820944"/>
                    <a:pt x="1251690" y="1820944"/>
                  </a:cubicBezTo>
                  <a:lnTo>
                    <a:pt x="68386" y="1820944"/>
                  </a:lnTo>
                  <a:cubicBezTo>
                    <a:pt x="30618" y="1820944"/>
                    <a:pt x="0" y="1790326"/>
                    <a:pt x="0" y="1752557"/>
                  </a:cubicBezTo>
                  <a:lnTo>
                    <a:pt x="0" y="68386"/>
                  </a:lnTo>
                  <a:cubicBezTo>
                    <a:pt x="0" y="30618"/>
                    <a:pt x="30618" y="0"/>
                    <a:pt x="68386" y="0"/>
                  </a:cubicBezTo>
                  <a:close/>
                </a:path>
              </a:pathLst>
            </a:custGeom>
            <a:solidFill>
              <a:srgbClr val="FFFFFF"/>
            </a:solidFill>
            <a:ln w="161925" cap="rnd">
              <a:gradFill>
                <a:gsLst>
                  <a:gs pos="0">
                    <a:srgbClr val="08377C">
                      <a:alpha val="100000"/>
                    </a:srgbClr>
                  </a:gs>
                  <a:gs pos="50000">
                    <a:srgbClr val="006BB6">
                      <a:alpha val="100000"/>
                    </a:srgbClr>
                  </a:gs>
                  <a:gs pos="100000">
                    <a:srgbClr val="C9E9FF">
                      <a:alpha val="100000"/>
                    </a:srgbClr>
                  </a:gs>
                </a:gsLst>
                <a:lin ang="2700000"/>
              </a:gradFill>
              <a:prstDash val="solid"/>
              <a:round/>
            </a:ln>
          </p:spPr>
        </p:sp>
        <p:sp>
          <p:nvSpPr>
            <p:cNvPr name="TextBox 21" id="21"/>
            <p:cNvSpPr txBox="true"/>
            <p:nvPr/>
          </p:nvSpPr>
          <p:spPr>
            <a:xfrm>
              <a:off x="0" y="-47625"/>
              <a:ext cx="1320076" cy="1868569"/>
            </a:xfrm>
            <a:prstGeom prst="rect">
              <a:avLst/>
            </a:prstGeom>
          </p:spPr>
          <p:txBody>
            <a:bodyPr anchor="ctr" rtlCol="false" tIns="50800" lIns="50800" bIns="50800" rIns="50800"/>
            <a:lstStyle/>
            <a:p>
              <a:pPr algn="ctr">
                <a:lnSpc>
                  <a:spcPts val="2659"/>
                </a:lnSpc>
              </a:pPr>
            </a:p>
          </p:txBody>
        </p:sp>
      </p:grpSp>
      <p:grpSp>
        <p:nvGrpSpPr>
          <p:cNvPr name="Group 22" id="22"/>
          <p:cNvGrpSpPr/>
          <p:nvPr/>
        </p:nvGrpSpPr>
        <p:grpSpPr>
          <a:xfrm rot="0">
            <a:off x="11180386" y="1631714"/>
            <a:ext cx="1345270" cy="1844163"/>
            <a:chOff x="0" y="0"/>
            <a:chExt cx="435740" cy="597334"/>
          </a:xfrm>
        </p:grpSpPr>
        <p:sp>
          <p:nvSpPr>
            <p:cNvPr name="Freeform 23" id="23"/>
            <p:cNvSpPr/>
            <p:nvPr/>
          </p:nvSpPr>
          <p:spPr>
            <a:xfrm flipH="false" flipV="false" rot="0">
              <a:off x="0" y="0"/>
              <a:ext cx="435740" cy="597334"/>
            </a:xfrm>
            <a:custGeom>
              <a:avLst/>
              <a:gdLst/>
              <a:ahLst/>
              <a:cxnLst/>
              <a:rect r="r" b="b" t="t" l="l"/>
              <a:pathLst>
                <a:path h="597334" w="435740">
                  <a:moveTo>
                    <a:pt x="0" y="0"/>
                  </a:moveTo>
                  <a:lnTo>
                    <a:pt x="435740" y="0"/>
                  </a:lnTo>
                  <a:lnTo>
                    <a:pt x="435740" y="597334"/>
                  </a:lnTo>
                  <a:lnTo>
                    <a:pt x="0" y="597334"/>
                  </a:lnTo>
                  <a:close/>
                </a:path>
              </a:pathLst>
            </a:custGeom>
            <a:solidFill>
              <a:srgbClr val="FFFFFF"/>
            </a:solidFill>
          </p:spPr>
        </p:sp>
        <p:sp>
          <p:nvSpPr>
            <p:cNvPr name="TextBox 24" id="24"/>
            <p:cNvSpPr txBox="true"/>
            <p:nvPr/>
          </p:nvSpPr>
          <p:spPr>
            <a:xfrm>
              <a:off x="0" y="-9525"/>
              <a:ext cx="435740" cy="606859"/>
            </a:xfrm>
            <a:prstGeom prst="rect">
              <a:avLst/>
            </a:prstGeom>
          </p:spPr>
          <p:txBody>
            <a:bodyPr anchor="ctr" rtlCol="false" tIns="50800" lIns="50800" bIns="50800" rIns="50800"/>
            <a:lstStyle/>
            <a:p>
              <a:pPr algn="ctr" marL="0" indent="0" lvl="0">
                <a:lnSpc>
                  <a:spcPts val="7358"/>
                </a:lnSpc>
                <a:spcBef>
                  <a:spcPct val="0"/>
                </a:spcBef>
              </a:pPr>
              <a:r>
                <a:rPr lang="en-US" b="true" sz="6131" spc="220">
                  <a:solidFill>
                    <a:srgbClr val="0063A1"/>
                  </a:solidFill>
                  <a:latin typeface="Montserrat Classic Bold"/>
                  <a:ea typeface="Montserrat Classic Bold"/>
                  <a:cs typeface="Montserrat Classic Bold"/>
                  <a:sym typeface="Montserrat Classic Bold"/>
                </a:rPr>
                <a:t>2</a:t>
              </a:r>
            </a:p>
          </p:txBody>
        </p:sp>
      </p:grpSp>
      <p:sp>
        <p:nvSpPr>
          <p:cNvPr name="TextBox 25" id="25"/>
          <p:cNvSpPr txBox="true"/>
          <p:nvPr/>
        </p:nvSpPr>
        <p:spPr>
          <a:xfrm rot="0">
            <a:off x="1028700" y="1019175"/>
            <a:ext cx="4858729" cy="942975"/>
          </a:xfrm>
          <a:prstGeom prst="rect">
            <a:avLst/>
          </a:prstGeom>
        </p:spPr>
        <p:txBody>
          <a:bodyPr anchor="t" rtlCol="false" tIns="0" lIns="0" bIns="0" rIns="0">
            <a:spAutoFit/>
          </a:bodyPr>
          <a:lstStyle/>
          <a:p>
            <a:pPr algn="l" marL="0" indent="0" lvl="0">
              <a:lnSpc>
                <a:spcPts val="7358"/>
              </a:lnSpc>
              <a:spcBef>
                <a:spcPct val="0"/>
              </a:spcBef>
            </a:pPr>
            <a:r>
              <a:rPr lang="en-US" b="true" sz="6131" spc="220">
                <a:solidFill>
                  <a:srgbClr val="2A2E3A"/>
                </a:solidFill>
                <a:latin typeface="Montserrat Classic Bold"/>
                <a:ea typeface="Montserrat Classic Bold"/>
                <a:cs typeface="Montserrat Classic Bold"/>
                <a:sym typeface="Montserrat Classic Bold"/>
              </a:rPr>
              <a:t>Clusters</a:t>
            </a:r>
          </a:p>
        </p:txBody>
      </p:sp>
      <p:sp>
        <p:nvSpPr>
          <p:cNvPr name="TextBox 26" id="26"/>
          <p:cNvSpPr txBox="true"/>
          <p:nvPr/>
        </p:nvSpPr>
        <p:spPr>
          <a:xfrm rot="0">
            <a:off x="786604" y="3123979"/>
            <a:ext cx="3394679" cy="4813935"/>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both telephone and Internet services</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no dependent</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month-to-month contract, paperless billing and paying with electronic check</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Median monthly charge is 80$</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33% chance of churn</a:t>
            </a:r>
          </a:p>
        </p:txBody>
      </p:sp>
      <p:grpSp>
        <p:nvGrpSpPr>
          <p:cNvPr name="Group 27" id="27"/>
          <p:cNvGrpSpPr/>
          <p:nvPr/>
        </p:nvGrpSpPr>
        <p:grpSpPr>
          <a:xfrm rot="0">
            <a:off x="-2592162" y="8323039"/>
            <a:ext cx="4723978" cy="4723978"/>
            <a:chOff x="0" y="0"/>
            <a:chExt cx="812800" cy="812800"/>
          </a:xfrm>
        </p:grpSpPr>
        <p:sp>
          <p:nvSpPr>
            <p:cNvPr name="Freeform 28" id="2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588C87"/>
              </a:solidFill>
              <a:prstDash val="solid"/>
              <a:miter/>
            </a:ln>
          </p:spPr>
        </p:sp>
        <p:sp>
          <p:nvSpPr>
            <p:cNvPr name="TextBox 29" id="29"/>
            <p:cNvSpPr txBox="true"/>
            <p:nvPr/>
          </p:nvSpPr>
          <p:spPr>
            <a:xfrm>
              <a:off x="76200" y="28575"/>
              <a:ext cx="660400" cy="708025"/>
            </a:xfrm>
            <a:prstGeom prst="rect">
              <a:avLst/>
            </a:prstGeom>
          </p:spPr>
          <p:txBody>
            <a:bodyPr anchor="ctr" rtlCol="false" tIns="50800" lIns="50800" bIns="50800" rIns="50800"/>
            <a:lstStyle/>
            <a:p>
              <a:pPr algn="ctr">
                <a:lnSpc>
                  <a:spcPts val="2659"/>
                </a:lnSpc>
              </a:pPr>
            </a:p>
          </p:txBody>
        </p:sp>
      </p:grpSp>
      <p:grpSp>
        <p:nvGrpSpPr>
          <p:cNvPr name="Group 30" id="30"/>
          <p:cNvGrpSpPr/>
          <p:nvPr/>
        </p:nvGrpSpPr>
        <p:grpSpPr>
          <a:xfrm rot="0">
            <a:off x="3408560" y="8871939"/>
            <a:ext cx="772722" cy="77272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88C87"/>
            </a:solidFill>
            <a:ln cap="sq">
              <a:noFill/>
              <a:prstDash val="solid"/>
              <a:miter/>
            </a:ln>
          </p:spPr>
        </p:sp>
        <p:sp>
          <p:nvSpPr>
            <p:cNvPr name="TextBox 32" id="32"/>
            <p:cNvSpPr txBox="true"/>
            <p:nvPr/>
          </p:nvSpPr>
          <p:spPr>
            <a:xfrm>
              <a:off x="76200" y="38100"/>
              <a:ext cx="660400" cy="698500"/>
            </a:xfrm>
            <a:prstGeom prst="rect">
              <a:avLst/>
            </a:prstGeom>
          </p:spPr>
          <p:txBody>
            <a:bodyPr anchor="ctr" rtlCol="false" tIns="50800" lIns="50800" bIns="50800" rIns="50800"/>
            <a:lstStyle/>
            <a:p>
              <a:pPr algn="ctr" marL="0" indent="0" lvl="0">
                <a:lnSpc>
                  <a:spcPts val="3079"/>
                </a:lnSpc>
                <a:spcBef>
                  <a:spcPct val="0"/>
                </a:spcBef>
              </a:pPr>
            </a:p>
          </p:txBody>
        </p:sp>
      </p:grpSp>
      <p:sp>
        <p:nvSpPr>
          <p:cNvPr name="TextBox 33" id="33"/>
          <p:cNvSpPr txBox="true"/>
          <p:nvPr/>
        </p:nvSpPr>
        <p:spPr>
          <a:xfrm rot="0">
            <a:off x="5423495" y="3064235"/>
            <a:ext cx="3394679" cy="3699510"/>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telephone but  no Internet service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have 1 line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Mostly under 65 years old</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Paying less than 30$ monthly, mostly  via mailed check</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Less than 10% chance of churn</a:t>
            </a:r>
          </a:p>
        </p:txBody>
      </p:sp>
      <p:sp>
        <p:nvSpPr>
          <p:cNvPr name="TextBox 34" id="34"/>
          <p:cNvSpPr txBox="true"/>
          <p:nvPr/>
        </p:nvSpPr>
        <p:spPr>
          <a:xfrm rot="0">
            <a:off x="10155681" y="3064235"/>
            <a:ext cx="3394679" cy="4070985"/>
          </a:xfrm>
          <a:prstGeom prst="rect">
            <a:avLst/>
          </a:prstGeom>
        </p:spPr>
        <p:txBody>
          <a:bodyPr anchor="t" rtlCol="false" tIns="0" lIns="0" bIns="0" rIns="0">
            <a:spAutoFit/>
          </a:bodyPr>
          <a:lstStyle/>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Using DSL Internet service only, no telephone service</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Paying between 0  and 80$ monthly, with the majority of customers paying between 30$ and 50$. </a:t>
            </a:r>
          </a:p>
          <a:p>
            <a:pPr algn="l" marL="453390" indent="-226695" lvl="1">
              <a:lnSpc>
                <a:spcPts val="2940"/>
              </a:lnSpc>
              <a:buFont typeface="Arial"/>
              <a:buChar char="•"/>
            </a:pPr>
            <a:r>
              <a:rPr lang="en-US" sz="2100" spc="46">
                <a:solidFill>
                  <a:srgbClr val="2A2E3A"/>
                </a:solidFill>
                <a:latin typeface="Montserrat Classic"/>
                <a:ea typeface="Montserrat Classic"/>
                <a:cs typeface="Montserrat Classic"/>
                <a:sym typeface="Montserrat Classic"/>
              </a:rPr>
              <a:t>About 25% chance of churn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666" r="0" b="-16666"/>
            </a:stretch>
          </a:blipFill>
        </p:spPr>
      </p:sp>
      <p:sp>
        <p:nvSpPr>
          <p:cNvPr name="TextBox 3" id="3"/>
          <p:cNvSpPr txBox="true"/>
          <p:nvPr/>
        </p:nvSpPr>
        <p:spPr>
          <a:xfrm rot="0">
            <a:off x="3652763" y="4274503"/>
            <a:ext cx="10982474" cy="1566544"/>
          </a:xfrm>
          <a:prstGeom prst="rect">
            <a:avLst/>
          </a:prstGeom>
        </p:spPr>
        <p:txBody>
          <a:bodyPr anchor="t" rtlCol="false" tIns="0" lIns="0" bIns="0" rIns="0">
            <a:spAutoFit/>
          </a:bodyPr>
          <a:lstStyle/>
          <a:p>
            <a:pPr algn="ctr">
              <a:lnSpc>
                <a:spcPts val="12880"/>
              </a:lnSpc>
            </a:pPr>
            <a:r>
              <a:rPr lang="en-US" b="true" sz="9200" u="sng">
                <a:solidFill>
                  <a:srgbClr val="FFFFFF"/>
                </a:solidFill>
                <a:latin typeface="Canva Sans Bold"/>
                <a:ea typeface="Canva Sans Bold"/>
                <a:cs typeface="Canva Sans Bold"/>
                <a:sym typeface="Canva Sans Bold"/>
                <a:hlinkClick r:id="rId3" tooltip="https://public.tableau.com/app/profile/lucie.stenger/viz/Tableau_Telco_customers/ServicesUsageandTenure?publish=yes"/>
              </a:rPr>
              <a:t>Tableau dashboard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DAGSbHrKCKE</dc:identifier>
  <dcterms:modified xsi:type="dcterms:W3CDTF">2011-08-01T06:04:30Z</dcterms:modified>
  <cp:revision>1</cp:revision>
  <dc:title>Telco Company - Churn Prevention - Ironhack</dc:title>
</cp:coreProperties>
</file>